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1" r:id="rId3"/>
    <p:sldId id="272" r:id="rId4"/>
    <p:sldId id="265" r:id="rId5"/>
    <p:sldId id="275" r:id="rId6"/>
    <p:sldId id="273" r:id="rId7"/>
    <p:sldId id="268" r:id="rId8"/>
    <p:sldId id="267" r:id="rId9"/>
    <p:sldId id="276" r:id="rId10"/>
    <p:sldId id="264" r:id="rId11"/>
    <p:sldId id="258" r:id="rId12"/>
    <p:sldId id="277" r:id="rId13"/>
    <p:sldId id="261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1" autoAdjust="0"/>
  </p:normalViewPr>
  <p:slideViewPr>
    <p:cSldViewPr snapToGrid="0">
      <p:cViewPr>
        <p:scale>
          <a:sx n="75" d="100"/>
          <a:sy n="75" d="100"/>
        </p:scale>
        <p:origin x="28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FBA916C-4F42-4E64-840D-18CC7419FC80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8CA757C-2E45-4E1A-91A1-74EAAC366FC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265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916C-4F42-4E64-840D-18CC7419FC80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757C-2E45-4E1A-91A1-74EAAC366F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20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916C-4F42-4E64-840D-18CC7419FC80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757C-2E45-4E1A-91A1-74EAAC366F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5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916C-4F42-4E64-840D-18CC7419FC80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757C-2E45-4E1A-91A1-74EAAC366F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60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916C-4F42-4E64-840D-18CC7419FC80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757C-2E45-4E1A-91A1-74EAAC366FC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47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916C-4F42-4E64-840D-18CC7419FC80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757C-2E45-4E1A-91A1-74EAAC366F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47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916C-4F42-4E64-840D-18CC7419FC80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757C-2E45-4E1A-91A1-74EAAC366F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92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916C-4F42-4E64-840D-18CC7419FC80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757C-2E45-4E1A-91A1-74EAAC366F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95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916C-4F42-4E64-840D-18CC7419FC80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757C-2E45-4E1A-91A1-74EAAC366F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44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916C-4F42-4E64-840D-18CC7419FC80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757C-2E45-4E1A-91A1-74EAAC366F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21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916C-4F42-4E64-840D-18CC7419FC80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757C-2E45-4E1A-91A1-74EAAC366F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68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FBA916C-4F42-4E64-840D-18CC7419FC80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8CA757C-2E45-4E1A-91A1-74EAAC366F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48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jedesnacerno.cz/" TargetMode="External"/><Relationship Id="rId2" Type="http://schemas.openxmlformats.org/officeDocument/2006/relationships/hyperlink" Target="https://pid.cz/wp-content/uploads/ke-stazeni/loga/pid_logo_manual_lite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nejedeÅ¡ n\ Äer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78" y="366395"/>
            <a:ext cx="3989475" cy="398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visejÃ­cÃ­ obrÃ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93" y="4621876"/>
            <a:ext cx="2168237" cy="17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nejedeÅ¡ n\ Äer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160" y="4618939"/>
            <a:ext cx="2168237" cy="17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 l="1772" t="19270" r="4999" b="27604"/>
          <a:stretch/>
        </p:blipFill>
        <p:spPr>
          <a:xfrm>
            <a:off x="4001937" y="4507447"/>
            <a:ext cx="4049616" cy="184608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471560" y="1513364"/>
            <a:ext cx="3187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Vypracovali: Jakub Šimsa</a:t>
            </a:r>
          </a:p>
          <a:p>
            <a:r>
              <a:rPr lang="cs-CZ" dirty="0"/>
              <a:t>	</a:t>
            </a:r>
            <a:r>
              <a:rPr lang="cs-CZ" dirty="0" smtClean="0"/>
              <a:t>		Martin Chlup</a:t>
            </a:r>
          </a:p>
          <a:p>
            <a:r>
              <a:rPr lang="cs-CZ" dirty="0"/>
              <a:t>	</a:t>
            </a:r>
            <a:r>
              <a:rPr lang="cs-CZ" dirty="0" smtClean="0"/>
              <a:t>		Ondřej Valenta</a:t>
            </a:r>
          </a:p>
          <a:p>
            <a:r>
              <a:rPr lang="cs-CZ" dirty="0"/>
              <a:t>	</a:t>
            </a:r>
            <a:r>
              <a:rPr lang="cs-CZ" dirty="0" smtClean="0"/>
              <a:t>		Tomáš Bárta</a:t>
            </a:r>
          </a:p>
          <a:p>
            <a:r>
              <a:rPr lang="cs-CZ" dirty="0"/>
              <a:t>	</a:t>
            </a:r>
            <a:r>
              <a:rPr lang="cs-CZ" dirty="0" smtClean="0"/>
              <a:t>		Marek Pospíšil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14400" y="1513364"/>
            <a:ext cx="2498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VOŠ a SPŠ dopravní, Praha 1, Masná 18</a:t>
            </a:r>
          </a:p>
          <a:p>
            <a:pPr algn="ctr"/>
            <a:r>
              <a:rPr lang="cs-CZ" dirty="0" smtClean="0"/>
              <a:t>DM4</a:t>
            </a:r>
          </a:p>
          <a:p>
            <a:pPr algn="ctr"/>
            <a:r>
              <a:rPr lang="cs-CZ" dirty="0" smtClean="0"/>
              <a:t>2018/2019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321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Propagace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37592"/>
            <a:ext cx="8595360" cy="4667250"/>
          </a:xfrm>
        </p:spPr>
        <p:txBody>
          <a:bodyPr/>
          <a:lstStyle/>
          <a:p>
            <a:r>
              <a:rPr lang="cs-CZ" sz="2000" b="1" dirty="0" smtClean="0"/>
              <a:t>Den „MHD načerno“</a:t>
            </a:r>
          </a:p>
          <a:p>
            <a:pPr lvl="1"/>
            <a:r>
              <a:rPr lang="cs-CZ" sz="1800" dirty="0" smtClean="0"/>
              <a:t>Možnost v</a:t>
            </a:r>
            <a:r>
              <a:rPr lang="cs-CZ" sz="1800" dirty="0" smtClean="0"/>
              <a:t>yzkoušet si jízdu v pohodě bez potřeby jízdenky</a:t>
            </a:r>
          </a:p>
          <a:p>
            <a:pPr lvl="1"/>
            <a:r>
              <a:rPr lang="cs-CZ" sz="1800" dirty="0" smtClean="0"/>
              <a:t>Lidé, kteří pravidelně nevyužívají MHD mohou jeden den zdarma vyzkoušet kvality městské hromadné dopravy</a:t>
            </a:r>
          </a:p>
          <a:p>
            <a:pPr lvl="1"/>
            <a:r>
              <a:rPr lang="cs-CZ" sz="1800" dirty="0" smtClean="0"/>
              <a:t>Vydávání „nulových pokut“ revizory</a:t>
            </a:r>
          </a:p>
          <a:p>
            <a:pPr lvl="1"/>
            <a:r>
              <a:rPr lang="cs-CZ" sz="1800" dirty="0" smtClean="0"/>
              <a:t>Vysvětlení tarifu, systému MHD, prezentace opatření Nejedeš načerno?</a:t>
            </a:r>
            <a:endParaRPr lang="cs-CZ" sz="1800" dirty="0" smtClean="0"/>
          </a:p>
          <a:p>
            <a:pPr lvl="1"/>
            <a:r>
              <a:rPr lang="cs-CZ" sz="1800" dirty="0" smtClean="0"/>
              <a:t>Jistá mediální pozornost</a:t>
            </a:r>
          </a:p>
          <a:p>
            <a:r>
              <a:rPr lang="cs-CZ" sz="2000" b="1" dirty="0" smtClean="0"/>
              <a:t>LCD obrazovky</a:t>
            </a:r>
          </a:p>
          <a:p>
            <a:pPr lvl="1"/>
            <a:r>
              <a:rPr lang="cs-CZ" sz="1800" dirty="0" smtClean="0"/>
              <a:t>Možnost využití obrazovek ve vozech SOR a </a:t>
            </a:r>
            <a:r>
              <a:rPr lang="cs-CZ" sz="1800" dirty="0" err="1" smtClean="0"/>
              <a:t>Solaris</a:t>
            </a:r>
            <a:endParaRPr lang="cs-CZ" sz="1800" dirty="0" smtClean="0"/>
          </a:p>
          <a:p>
            <a:pPr lvl="1"/>
            <a:r>
              <a:rPr lang="cs-CZ" sz="1800" dirty="0" smtClean="0"/>
              <a:t>Nutné najít symbiózu mezi reklamní a informační hodnotou obrazovky</a:t>
            </a:r>
          </a:p>
          <a:p>
            <a:r>
              <a:rPr lang="cs-CZ" sz="2000" b="1" dirty="0" err="1" smtClean="0"/>
              <a:t>Vymlouvací</a:t>
            </a:r>
            <a:r>
              <a:rPr lang="cs-CZ" sz="2000" b="1" dirty="0" smtClean="0"/>
              <a:t> vozidla</a:t>
            </a:r>
          </a:p>
          <a:p>
            <a:pPr lvl="1"/>
            <a:r>
              <a:rPr lang="cs-CZ" sz="1800" dirty="0" smtClean="0"/>
              <a:t>Možnost rozšíření na autobusy nebo vozy metra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53358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využití LCD obrazovky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370" b="6044"/>
          <a:stretch/>
        </p:blipFill>
        <p:spPr>
          <a:xfrm>
            <a:off x="290513" y="2343150"/>
            <a:ext cx="10838286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8445500" y="6200775"/>
            <a:ext cx="250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© Marek Pospíšil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6227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Sociální sítě</a:t>
            </a:r>
          </a:p>
          <a:p>
            <a:r>
              <a:rPr lang="cs-CZ" sz="2000" b="1" dirty="0" smtClean="0"/>
              <a:t>Částečné zlevnění kuponu</a:t>
            </a:r>
          </a:p>
          <a:p>
            <a:r>
              <a:rPr lang="cs-CZ" sz="2000" b="1" dirty="0" smtClean="0"/>
              <a:t>Prodej jízdenek přes další platformy</a:t>
            </a:r>
          </a:p>
          <a:p>
            <a:r>
              <a:rPr lang="cs-CZ" sz="2000" b="1" dirty="0" smtClean="0"/>
              <a:t>Akustické výzvy</a:t>
            </a:r>
          </a:p>
          <a:p>
            <a:r>
              <a:rPr lang="cs-CZ" sz="2000" b="1" dirty="0" smtClean="0"/>
              <a:t>Dárkové předměty „Nejedeš načerno?“</a:t>
            </a:r>
          </a:p>
          <a:p>
            <a:r>
              <a:rPr lang="cs-CZ" sz="2000" b="1" dirty="0" smtClean="0"/>
              <a:t>Den načerno</a:t>
            </a:r>
          </a:p>
          <a:p>
            <a:r>
              <a:rPr lang="cs-CZ" sz="2000" b="1" dirty="0" smtClean="0"/>
              <a:t>LCD obrazovky</a:t>
            </a:r>
          </a:p>
          <a:p>
            <a:r>
              <a:rPr lang="cs-CZ" sz="2000" b="1" dirty="0" err="1" smtClean="0"/>
              <a:t>Vymlouvací</a:t>
            </a:r>
            <a:r>
              <a:rPr lang="cs-CZ" sz="2000" b="1" dirty="0" smtClean="0"/>
              <a:t> vozidla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884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343660"/>
            <a:ext cx="11290300" cy="1325562"/>
          </a:xfrm>
        </p:spPr>
        <p:txBody>
          <a:bodyPr/>
          <a:lstStyle/>
          <a:p>
            <a:pPr algn="ctr"/>
            <a:r>
              <a:rPr lang="cs-CZ" dirty="0" smtClean="0"/>
              <a:t>Prostor pro Vaše dotazy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3683000"/>
            <a:ext cx="11290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b="1" dirty="0" smtClean="0"/>
              <a:t>Děkujeme za pozornost!</a:t>
            </a:r>
            <a:endParaRPr lang="cs-CZ" sz="5000" b="1" dirty="0"/>
          </a:p>
        </p:txBody>
      </p:sp>
    </p:spTree>
    <p:extLst>
      <p:ext uri="{BB962C8B-B14F-4D97-AF65-F5344CB8AC3E}">
        <p14:creationId xmlns:p14="http://schemas.microsoft.com/office/powerpoint/2010/main" val="261869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pid.cz/wp-content/uploads/ke-stazeni/loga/pid_logo_manual_lite.pdf</a:t>
            </a:r>
            <a:endParaRPr lang="cs-CZ" dirty="0" smtClean="0"/>
          </a:p>
          <a:p>
            <a:r>
              <a:rPr lang="cs-CZ" dirty="0">
                <a:hlinkClick r:id="rId3"/>
              </a:rPr>
              <a:t>http://www.nejedesnacerno.cz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723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cs-CZ" sz="2000" dirty="0"/>
              <a:t>Spolupráce Magistrátu města Prahy, Dopravního podniku </a:t>
            </a:r>
            <a:r>
              <a:rPr lang="cs-CZ" sz="2000" dirty="0" smtClean="0"/>
              <a:t>hl.</a:t>
            </a:r>
            <a:r>
              <a:rPr lang="en-US" sz="2000" dirty="0" smtClean="0"/>
              <a:t> </a:t>
            </a:r>
            <a:r>
              <a:rPr lang="cs-CZ" sz="2000" dirty="0" smtClean="0"/>
              <a:t>města </a:t>
            </a:r>
            <a:r>
              <a:rPr lang="cs-CZ" sz="2000" dirty="0"/>
              <a:t>Prahy a </a:t>
            </a:r>
            <a:r>
              <a:rPr lang="cs-CZ" sz="2000" dirty="0" err="1"/>
              <a:t>ROPIDu</a:t>
            </a:r>
            <a:endParaRPr lang="cs-CZ" sz="2000" dirty="0"/>
          </a:p>
          <a:p>
            <a:pPr lvl="1"/>
            <a:r>
              <a:rPr lang="cs-CZ" sz="2000" dirty="0"/>
              <a:t>Hlavním cílem snížení počtu černých pasažérů v pražské MHD</a:t>
            </a:r>
          </a:p>
          <a:p>
            <a:pPr lvl="1"/>
            <a:r>
              <a:rPr lang="cs-CZ" sz="2000" dirty="0"/>
              <a:t>Projekt běží již rok a čtvrt</a:t>
            </a:r>
          </a:p>
          <a:p>
            <a:pPr lvl="1"/>
            <a:r>
              <a:rPr lang="cs-CZ" sz="2000" dirty="0"/>
              <a:t>Značné úspěchy</a:t>
            </a:r>
          </a:p>
          <a:p>
            <a:pPr lvl="1"/>
            <a:r>
              <a:rPr lang="cs-CZ" sz="2000" dirty="0"/>
              <a:t>Především kvůli různým opatřením (pokuty za půlku, </a:t>
            </a:r>
            <a:r>
              <a:rPr lang="cs-CZ" sz="2000" dirty="0" err="1"/>
              <a:t>vymlouvačka</a:t>
            </a:r>
            <a:r>
              <a:rPr lang="cs-CZ" sz="2000" dirty="0"/>
              <a:t>, prezentace v médiích atd.)</a:t>
            </a:r>
          </a:p>
          <a:p>
            <a:pPr lvl="1"/>
            <a:r>
              <a:rPr lang="cs-CZ" sz="2000" b="1" dirty="0"/>
              <a:t> Pro nás </a:t>
            </a:r>
            <a:r>
              <a:rPr lang="cs-CZ" sz="2000" b="1" dirty="0" smtClean="0"/>
              <a:t>2 úkoly</a:t>
            </a:r>
            <a:r>
              <a:rPr lang="en-US" sz="2000" b="1" dirty="0" smtClean="0"/>
              <a:t>:</a:t>
            </a:r>
            <a:endParaRPr lang="cs-CZ" sz="2000" b="1" dirty="0"/>
          </a:p>
          <a:p>
            <a:pPr lvl="2"/>
            <a:r>
              <a:rPr lang="cs-CZ" sz="1800" b="1" dirty="0"/>
              <a:t>Jak snížit počet „mladých“ černých pasažérů (15-19 let)</a:t>
            </a:r>
          </a:p>
          <a:p>
            <a:pPr lvl="2"/>
            <a:r>
              <a:rPr lang="cs-CZ" sz="1800" b="1" dirty="0"/>
              <a:t>Jak celkově snížit počet černých pasažérů</a:t>
            </a:r>
          </a:p>
        </p:txBody>
      </p:sp>
    </p:spTree>
    <p:extLst>
      <p:ext uri="{BB962C8B-B14F-4D97-AF65-F5344CB8AC3E}">
        <p14:creationId xmlns:p14="http://schemas.microsoft.com/office/powerpoint/2010/main" val="10920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365759"/>
            <a:ext cx="8595360" cy="1366325"/>
          </a:xfrm>
        </p:spPr>
        <p:txBody>
          <a:bodyPr/>
          <a:lstStyle/>
          <a:p>
            <a:pPr algn="ctr"/>
            <a:r>
              <a:rPr lang="cs-CZ" dirty="0"/>
              <a:t>Jak snížit počet „mladých“   černých pasažérů (15-19 let)?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Proč vůbec jezdí načerno:</a:t>
            </a:r>
          </a:p>
          <a:p>
            <a:pPr lvl="1"/>
            <a:r>
              <a:rPr lang="cs-CZ" sz="1800" dirty="0"/>
              <a:t>Pocit dobrodružství</a:t>
            </a:r>
          </a:p>
          <a:p>
            <a:pPr lvl="1"/>
            <a:r>
              <a:rPr lang="cs-CZ" sz="1800" dirty="0"/>
              <a:t>Protestování proti systému</a:t>
            </a:r>
          </a:p>
          <a:p>
            <a:pPr lvl="1"/>
            <a:r>
              <a:rPr lang="cs-CZ" sz="1800" dirty="0"/>
              <a:t>Šetření času a peněz</a:t>
            </a:r>
          </a:p>
          <a:p>
            <a:r>
              <a:rPr lang="cs-CZ" sz="2000" b="1" dirty="0"/>
              <a:t>Současná opatření: </a:t>
            </a:r>
          </a:p>
          <a:p>
            <a:pPr lvl="1"/>
            <a:r>
              <a:rPr lang="cs-CZ" sz="2000" dirty="0"/>
              <a:t>V současné době nejsou opatření cílící </a:t>
            </a:r>
            <a:r>
              <a:rPr lang="cs-CZ" sz="2000" b="1" dirty="0"/>
              <a:t>přímo a pouze </a:t>
            </a:r>
            <a:r>
              <a:rPr lang="cs-CZ" sz="2000" dirty="0"/>
              <a:t>na tuto skupinu cestujících.</a:t>
            </a:r>
          </a:p>
          <a:p>
            <a:r>
              <a:rPr lang="cs-CZ" sz="2000" b="1" dirty="0"/>
              <a:t>Navrhovaná opatření:</a:t>
            </a:r>
          </a:p>
          <a:p>
            <a:pPr lvl="1"/>
            <a:r>
              <a:rPr lang="cs-CZ" sz="2000" dirty="0"/>
              <a:t>Větší propagace na sociálních sítích</a:t>
            </a:r>
          </a:p>
          <a:p>
            <a:pPr lvl="1"/>
            <a:r>
              <a:rPr lang="cs-CZ" sz="2000" dirty="0"/>
              <a:t>Částečné snížení cen dlouhodobých kuponů</a:t>
            </a:r>
          </a:p>
        </p:txBody>
      </p:sp>
    </p:spTree>
    <p:extLst>
      <p:ext uri="{BB962C8B-B14F-4D97-AF65-F5344CB8AC3E}">
        <p14:creationId xmlns:p14="http://schemas.microsoft.com/office/powerpoint/2010/main" val="303233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FBC584-446C-41EB-BEA2-E73DC981C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sítě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357501-2723-4CCD-B2F0-DFAEF7B44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Větší </a:t>
            </a:r>
            <a:r>
              <a:rPr lang="cs-CZ" sz="2000" dirty="0" smtClean="0"/>
              <a:t>využití </a:t>
            </a:r>
            <a:r>
              <a:rPr lang="cs-CZ" sz="2000" dirty="0"/>
              <a:t>stávajících sociálních sítí (zejména </a:t>
            </a:r>
            <a:r>
              <a:rPr lang="cs-CZ" sz="2000" b="1" dirty="0" smtClean="0"/>
              <a:t>I</a:t>
            </a:r>
            <a:r>
              <a:rPr lang="en-US" sz="2000" b="1" dirty="0" err="1" smtClean="0"/>
              <a:t>nstagram</a:t>
            </a:r>
            <a:r>
              <a:rPr lang="cs-CZ" sz="2000" dirty="0" smtClean="0"/>
              <a:t>)</a:t>
            </a:r>
            <a:endParaRPr lang="cs-CZ" sz="2000" dirty="0" smtClean="0"/>
          </a:p>
          <a:p>
            <a:pPr lvl="1"/>
            <a:r>
              <a:rPr lang="cs-CZ" sz="1800" dirty="0" smtClean="0"/>
              <a:t>Lepší interakce s mladými lidmi</a:t>
            </a:r>
          </a:p>
          <a:p>
            <a:pPr lvl="1"/>
            <a:r>
              <a:rPr lang="cs-CZ" sz="1800" dirty="0" smtClean="0"/>
              <a:t>Začlenění pod DP hl. města Prahy x nový profil Nejedeš načerno?</a:t>
            </a:r>
          </a:p>
          <a:p>
            <a:pPr lvl="1"/>
            <a:r>
              <a:rPr lang="cs-CZ" sz="1800" dirty="0" smtClean="0"/>
              <a:t>Různé formy anket, zmínek a dalších možností</a:t>
            </a:r>
          </a:p>
          <a:p>
            <a:pPr lvl="1"/>
            <a:r>
              <a:rPr lang="cs-CZ" sz="1800" dirty="0" smtClean="0"/>
              <a:t>Možnost vytvoření příběhů s </a:t>
            </a:r>
            <a:r>
              <a:rPr lang="cs-CZ" sz="1800" dirty="0" err="1" smtClean="0"/>
              <a:t>Vymlouvačkou</a:t>
            </a:r>
            <a:endParaRPr lang="cs-CZ" sz="1800" dirty="0" smtClean="0"/>
          </a:p>
          <a:p>
            <a:pPr lvl="1"/>
            <a:r>
              <a:rPr lang="cs-CZ" sz="1800" dirty="0" smtClean="0"/>
              <a:t>Pravidelné rozvíjení příběhu a zapojování interaktivních prvků sociální sítě</a:t>
            </a:r>
            <a:endParaRPr lang="cs-CZ" sz="1800" dirty="0"/>
          </a:p>
          <a:p>
            <a:r>
              <a:rPr lang="cs-CZ" sz="2000" dirty="0" smtClean="0"/>
              <a:t>Možnost většího rozšíření na platformu </a:t>
            </a:r>
            <a:r>
              <a:rPr lang="cs-CZ" sz="2000" b="1" dirty="0" err="1" smtClean="0"/>
              <a:t>Youtube</a:t>
            </a:r>
            <a:endParaRPr lang="cs-CZ" sz="2000" b="1" dirty="0" smtClean="0"/>
          </a:p>
          <a:p>
            <a:pPr lvl="1"/>
            <a:r>
              <a:rPr lang="cs-CZ" sz="1800" dirty="0" smtClean="0"/>
              <a:t>Dosavadní kampaň (3v1) má výsledky </a:t>
            </a:r>
          </a:p>
          <a:p>
            <a:pPr lvl="2"/>
            <a:r>
              <a:rPr lang="cs-CZ" sz="1600" dirty="0" smtClean="0"/>
              <a:t>Určena spíše pro starší diváky</a:t>
            </a:r>
          </a:p>
          <a:p>
            <a:pPr lvl="1"/>
            <a:r>
              <a:rPr lang="cs-CZ" sz="1800" dirty="0" smtClean="0"/>
              <a:t>Vytvoření projektu s </a:t>
            </a:r>
            <a:r>
              <a:rPr lang="cs-CZ" sz="1800" dirty="0" err="1" smtClean="0"/>
              <a:t>infuencerem</a:t>
            </a:r>
            <a:r>
              <a:rPr lang="cs-CZ" sz="1800" dirty="0" smtClean="0"/>
              <a:t> s mladší diváckou základnou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55641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FBC584-446C-41EB-BEA2-E73DC981C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Částečné zlevnění kuponů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357501-2723-4CCD-B2F0-DFAEF7B44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Týkalo by se kategorií </a:t>
            </a:r>
            <a:r>
              <a:rPr lang="cs-CZ" b="1" dirty="0"/>
              <a:t>junior </a:t>
            </a:r>
            <a:r>
              <a:rPr lang="cs-CZ" dirty="0"/>
              <a:t>a</a:t>
            </a:r>
            <a:r>
              <a:rPr lang="cs-CZ" b="1" dirty="0"/>
              <a:t> student</a:t>
            </a:r>
          </a:p>
          <a:p>
            <a:r>
              <a:rPr lang="cs-CZ" dirty="0"/>
              <a:t>Stále existuje řada studentů, kterým kupony kupují rodiče</a:t>
            </a:r>
          </a:p>
          <a:p>
            <a:r>
              <a:rPr lang="cs-CZ" dirty="0"/>
              <a:t>Spočívá pouze v několikaprocentním zlevnění za předpokladu, že si osoba dojde kupon koupit </a:t>
            </a:r>
            <a:r>
              <a:rPr lang="cs-CZ" b="1" dirty="0"/>
              <a:t>sama</a:t>
            </a:r>
          </a:p>
          <a:p>
            <a:r>
              <a:rPr lang="cs-CZ" dirty="0"/>
              <a:t>Vytvoření pocitu, že normální je zaplatit</a:t>
            </a:r>
          </a:p>
          <a:p>
            <a:r>
              <a:rPr lang="cs-CZ" dirty="0"/>
              <a:t>Možnost rozšíření i mimo Prahu</a:t>
            </a:r>
          </a:p>
        </p:txBody>
      </p:sp>
      <p:graphicFrame>
        <p:nvGraphicFramePr>
          <p:cNvPr id="37" name="Tabulk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44582"/>
              </p:ext>
            </p:extLst>
          </p:nvPr>
        </p:nvGraphicFramePr>
        <p:xfrm>
          <a:off x="2468606" y="4937400"/>
          <a:ext cx="8127999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Praha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Junior</a:t>
                      </a:r>
                      <a:r>
                        <a:rPr lang="cs-CZ" baseline="0" dirty="0"/>
                        <a:t> + </a:t>
                      </a:r>
                      <a:r>
                        <a:rPr lang="cs-CZ" dirty="0"/>
                        <a:t>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Měsíční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130,-                     120,-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Čtvrtletní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360,-                     330,-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Roční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1280,-                   1180,-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8" name="Skupina 37"/>
          <p:cNvGrpSpPr/>
          <p:nvPr/>
        </p:nvGrpSpPr>
        <p:grpSpPr>
          <a:xfrm>
            <a:off x="7675604" y="5441045"/>
            <a:ext cx="457200" cy="852587"/>
            <a:chOff x="7238998" y="1223311"/>
            <a:chExt cx="457200" cy="852587"/>
          </a:xfrm>
        </p:grpSpPr>
        <p:sp>
          <p:nvSpPr>
            <p:cNvPr id="39" name="Šipka doprava 38"/>
            <p:cNvSpPr/>
            <p:nvPr/>
          </p:nvSpPr>
          <p:spPr>
            <a:xfrm>
              <a:off x="7249296" y="1927617"/>
              <a:ext cx="436605" cy="1482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998" y="1585441"/>
              <a:ext cx="457200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Šipka doprava 40"/>
            <p:cNvSpPr/>
            <p:nvPr/>
          </p:nvSpPr>
          <p:spPr>
            <a:xfrm>
              <a:off x="7249296" y="1223311"/>
              <a:ext cx="436605" cy="1482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aphicFrame>
        <p:nvGraphicFramePr>
          <p:cNvPr id="40" name="Tabulk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620444"/>
              </p:ext>
            </p:extLst>
          </p:nvPr>
        </p:nvGraphicFramePr>
        <p:xfrm>
          <a:off x="2468606" y="4937400"/>
          <a:ext cx="812800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920">
                <a:tc>
                  <a:txBody>
                    <a:bodyPr/>
                    <a:lstStyle/>
                    <a:p>
                      <a:r>
                        <a:rPr lang="cs-CZ" sz="25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5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/>
                        <a:t>Větší motivace rodičů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/>
                        <a:t>Lepší návyk pro mladé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/>
                        <a:t>Zhoršení přehlednosti tarifu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43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8595360" cy="1463040"/>
          </a:xfrm>
        </p:spPr>
        <p:txBody>
          <a:bodyPr/>
          <a:lstStyle/>
          <a:p>
            <a:pPr algn="ctr"/>
            <a:r>
              <a:rPr lang="cs-CZ" dirty="0"/>
              <a:t> Jak snížit počet cestujících bez platného jízdního dokladu?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5029200"/>
          </a:xfrm>
        </p:spPr>
        <p:txBody>
          <a:bodyPr numCol="2">
            <a:normAutofit/>
          </a:bodyPr>
          <a:lstStyle/>
          <a:p>
            <a:r>
              <a:rPr lang="cs-CZ" sz="2000" b="1" dirty="0"/>
              <a:t>Proč jezdí načerno:</a:t>
            </a:r>
          </a:p>
          <a:p>
            <a:pPr lvl="1"/>
            <a:r>
              <a:rPr lang="en-US" sz="1800" dirty="0" err="1" smtClean="0"/>
              <a:t>Vypočítavos</a:t>
            </a:r>
            <a:r>
              <a:rPr lang="cs-CZ" sz="1800" dirty="0" smtClean="0"/>
              <a:t>t</a:t>
            </a:r>
            <a:endParaRPr lang="en-US" sz="1800" dirty="0" smtClean="0"/>
          </a:p>
          <a:p>
            <a:pPr lvl="1"/>
            <a:r>
              <a:rPr lang="en-US" sz="1800" dirty="0" err="1" smtClean="0"/>
              <a:t>Šetření</a:t>
            </a:r>
            <a:r>
              <a:rPr lang="en-US" sz="1800" dirty="0" smtClean="0"/>
              <a:t> </a:t>
            </a:r>
            <a:r>
              <a:rPr lang="en-US" sz="1800" dirty="0" err="1" smtClean="0"/>
              <a:t>času</a:t>
            </a:r>
            <a:r>
              <a:rPr lang="en-US" sz="1800" dirty="0" smtClean="0"/>
              <a:t> x </a:t>
            </a:r>
            <a:r>
              <a:rPr lang="en-US" sz="1800" dirty="0" err="1" smtClean="0"/>
              <a:t>peně</a:t>
            </a:r>
            <a:r>
              <a:rPr lang="cs-CZ" sz="1800" dirty="0" smtClean="0"/>
              <a:t>z</a:t>
            </a:r>
            <a:endParaRPr lang="cs-CZ" sz="1800" dirty="0"/>
          </a:p>
          <a:p>
            <a:pPr lvl="1"/>
            <a:r>
              <a:rPr lang="cs-CZ" sz="1800" dirty="0" smtClean="0"/>
              <a:t>Neznalost tarifu</a:t>
            </a:r>
            <a:endParaRPr lang="cs-CZ" sz="1800" dirty="0"/>
          </a:p>
          <a:p>
            <a:r>
              <a:rPr lang="cs-CZ" sz="2000" b="1" dirty="0"/>
              <a:t>Současná opatření:</a:t>
            </a:r>
          </a:p>
          <a:p>
            <a:pPr lvl="1"/>
            <a:r>
              <a:rPr lang="cs-CZ" sz="1800" dirty="0" smtClean="0"/>
              <a:t>Pokuta za půlku</a:t>
            </a:r>
          </a:p>
          <a:p>
            <a:pPr lvl="1"/>
            <a:r>
              <a:rPr lang="cs-CZ" sz="1800" dirty="0" smtClean="0"/>
              <a:t>Akce revizor</a:t>
            </a:r>
          </a:p>
          <a:p>
            <a:pPr lvl="1"/>
            <a:r>
              <a:rPr lang="cs-CZ" sz="1800" dirty="0" err="1" smtClean="0"/>
              <a:t>Vymlouvačky</a:t>
            </a:r>
            <a:endParaRPr lang="cs-CZ" sz="1800" dirty="0" smtClean="0"/>
          </a:p>
          <a:p>
            <a:pPr lvl="1"/>
            <a:r>
              <a:rPr lang="cs-CZ" sz="1800" dirty="0" smtClean="0"/>
              <a:t>Placka za odměnu</a:t>
            </a:r>
            <a:endParaRPr lang="cs-CZ" sz="1800" dirty="0"/>
          </a:p>
          <a:p>
            <a:r>
              <a:rPr lang="cs-CZ" sz="2000" b="1" dirty="0"/>
              <a:t>Navrhovaná opatření:</a:t>
            </a:r>
          </a:p>
          <a:p>
            <a:pPr lvl="1"/>
            <a:r>
              <a:rPr lang="cs-CZ" sz="1800" dirty="0"/>
              <a:t>Prodej jízdenek přes další platformy</a:t>
            </a:r>
          </a:p>
          <a:p>
            <a:pPr lvl="1"/>
            <a:r>
              <a:rPr lang="cs-CZ" sz="1800" dirty="0"/>
              <a:t>Preventivní opatření</a:t>
            </a:r>
          </a:p>
          <a:p>
            <a:pPr lvl="1"/>
            <a:r>
              <a:rPr lang="cs-CZ" sz="1800" dirty="0"/>
              <a:t>Dárkové předměty</a:t>
            </a:r>
          </a:p>
          <a:p>
            <a:pPr lvl="1"/>
            <a:endParaRPr lang="cs-CZ" sz="1800" dirty="0" smtClean="0"/>
          </a:p>
          <a:p>
            <a:pPr lvl="1"/>
            <a:endParaRPr lang="cs-CZ" sz="1800" dirty="0"/>
          </a:p>
          <a:p>
            <a:pPr lvl="1"/>
            <a:endParaRPr lang="cs-CZ" sz="1800" dirty="0" smtClean="0"/>
          </a:p>
          <a:p>
            <a:pPr lvl="1"/>
            <a:endParaRPr lang="cs-CZ" sz="1800" dirty="0"/>
          </a:p>
          <a:p>
            <a:pPr lvl="1"/>
            <a:endParaRPr lang="cs-CZ" sz="1800" dirty="0" smtClean="0"/>
          </a:p>
          <a:p>
            <a:pPr lvl="1"/>
            <a:endParaRPr lang="cs-CZ" sz="1800" dirty="0"/>
          </a:p>
          <a:p>
            <a:pPr lvl="1"/>
            <a:endParaRPr lang="cs-CZ" sz="1800" dirty="0" smtClean="0"/>
          </a:p>
          <a:p>
            <a:pPr lvl="1"/>
            <a:endParaRPr lang="cs-CZ" sz="1800" dirty="0"/>
          </a:p>
          <a:p>
            <a:pPr lvl="1"/>
            <a:endParaRPr lang="cs-CZ" sz="1800" dirty="0" smtClean="0"/>
          </a:p>
          <a:p>
            <a:pPr lvl="1"/>
            <a:endParaRPr lang="cs-CZ" sz="1800" dirty="0"/>
          </a:p>
          <a:p>
            <a:pPr lvl="1"/>
            <a:endParaRPr lang="cs-CZ" sz="1800" dirty="0" smtClean="0"/>
          </a:p>
          <a:p>
            <a:pPr lvl="1"/>
            <a:r>
              <a:rPr lang="cs-CZ" sz="1800" dirty="0" smtClean="0"/>
              <a:t>Silnější propagace</a:t>
            </a:r>
          </a:p>
          <a:p>
            <a:pPr lvl="1"/>
            <a:r>
              <a:rPr lang="cs-CZ" sz="1800" dirty="0" smtClean="0"/>
              <a:t>Větší počet revizorů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12500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Prodej lístků přes další platformy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IDOS</a:t>
            </a:r>
          </a:p>
          <a:p>
            <a:pPr lvl="1"/>
            <a:r>
              <a:rPr lang="cs-CZ" sz="2000" dirty="0"/>
              <a:t>Celorepublikově nejpoužívanější vyhledávač</a:t>
            </a:r>
          </a:p>
          <a:p>
            <a:pPr lvl="1"/>
            <a:r>
              <a:rPr lang="cs-CZ" sz="2000" dirty="0"/>
              <a:t>Obsahuje jízdní řády všech pravidelných linek v ČR</a:t>
            </a:r>
          </a:p>
          <a:p>
            <a:pPr lvl="1"/>
            <a:r>
              <a:rPr lang="cs-CZ" sz="2000" dirty="0"/>
              <a:t>Nyní možnost koupě jízdenek pro některé dopravce</a:t>
            </a:r>
          </a:p>
          <a:p>
            <a:pPr lvl="1"/>
            <a:r>
              <a:rPr lang="cs-CZ" sz="2000" dirty="0"/>
              <a:t>Začlenění pod server AMSBus.cz</a:t>
            </a:r>
          </a:p>
          <a:p>
            <a:pPr lvl="1"/>
            <a:r>
              <a:rPr lang="cs-CZ" sz="2000" dirty="0"/>
              <a:t>Případně stránku propojenou s PID Lítačkou</a:t>
            </a:r>
          </a:p>
          <a:p>
            <a:pPr lvl="1"/>
            <a:r>
              <a:rPr lang="cs-CZ" sz="2000" dirty="0"/>
              <a:t>Snazší přístup k jízdenkám pro cestující z jiných koutů republiky</a:t>
            </a:r>
          </a:p>
          <a:p>
            <a:r>
              <a:rPr lang="cs-CZ" sz="2200" dirty="0"/>
              <a:t>Lze využít i další aplikace, např. CG Transit atd.</a:t>
            </a:r>
          </a:p>
          <a:p>
            <a:pPr lvl="1"/>
            <a:endParaRPr lang="cs-CZ" sz="2000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95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F8BC19-AA28-4161-BE6A-BC1DACDFE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Preventivní opatření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C7E63D-EAB8-4C41-AD05-6AFEB7BDA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Akustická výzva k předložení dokladů uvnitř vozů</a:t>
            </a:r>
          </a:p>
          <a:p>
            <a:pPr lvl="1"/>
            <a:r>
              <a:rPr lang="cs-CZ" sz="1800" dirty="0"/>
              <a:t>V některých městech možné vyhlásit výzvu přímo ve voze</a:t>
            </a:r>
          </a:p>
          <a:p>
            <a:pPr lvl="1"/>
            <a:r>
              <a:rPr lang="cs-CZ" sz="1800" dirty="0"/>
              <a:t>Propojení se systémem TYFLOSET určeným pro nevidomé a slabozraké</a:t>
            </a:r>
          </a:p>
          <a:p>
            <a:pPr lvl="1"/>
            <a:r>
              <a:rPr lang="cs-CZ" sz="1800" dirty="0"/>
              <a:t>Vybraní revizoři dostanou přeprogramovaný povelový vysílač VPN 01</a:t>
            </a:r>
          </a:p>
          <a:p>
            <a:pPr lvl="1"/>
            <a:r>
              <a:rPr lang="cs-CZ" sz="1800" dirty="0"/>
              <a:t>Vysláním signálu na zastávce by se tato věta začala přehrávat v několika blízkých vozech (rozdíl od povelů pro slabozraké, ty jsou reprodukovány vně vozu)</a:t>
            </a:r>
          </a:p>
          <a:p>
            <a:pPr lvl="1"/>
            <a:r>
              <a:rPr lang="cs-CZ" sz="1800" dirty="0"/>
              <a:t>Černí pasažéři by neměli jistotu, že revizor nastoupí právě do jejich tramvaje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AAFD46-6131-40AA-A40C-7C2B1CB19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690" y="1852129"/>
            <a:ext cx="3192380" cy="399047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9CA8C04-C650-4783-B924-D389874FE8AE}"/>
              </a:ext>
            </a:extLst>
          </p:cNvPr>
          <p:cNvSpPr/>
          <p:nvPr/>
        </p:nvSpPr>
        <p:spPr>
          <a:xfrm>
            <a:off x="444563" y="5980082"/>
            <a:ext cx="8752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„</a:t>
            </a:r>
            <a:r>
              <a:rPr lang="cs-CZ" sz="2000" b="1" dirty="0"/>
              <a:t>Pozor, přepravní kontrola, předložte prosím svůj jízdní doklad.“</a:t>
            </a:r>
          </a:p>
        </p:txBody>
      </p:sp>
    </p:spTree>
    <p:extLst>
      <p:ext uri="{BB962C8B-B14F-4D97-AF65-F5344CB8AC3E}">
        <p14:creationId xmlns:p14="http://schemas.microsoft.com/office/powerpoint/2010/main" val="270721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FBC584-446C-41EB-BEA2-E73DC981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365760"/>
            <a:ext cx="9867339" cy="1325562"/>
          </a:xfrm>
        </p:spPr>
        <p:txBody>
          <a:bodyPr anchor="ctr"/>
          <a:lstStyle/>
          <a:p>
            <a:pPr algn="ctr"/>
            <a:r>
              <a:rPr lang="cs-CZ" dirty="0"/>
              <a:t>Dárkové předměty „</a:t>
            </a:r>
            <a:r>
              <a:rPr lang="cs-CZ" dirty="0" err="1" smtClean="0"/>
              <a:t>Nej</a:t>
            </a:r>
            <a:r>
              <a:rPr lang="en-US" dirty="0" smtClean="0"/>
              <a:t>e</a:t>
            </a:r>
            <a:r>
              <a:rPr lang="cs-CZ" dirty="0" err="1" smtClean="0"/>
              <a:t>deš</a:t>
            </a:r>
            <a:r>
              <a:rPr lang="cs-CZ" dirty="0" smtClean="0"/>
              <a:t> </a:t>
            </a:r>
            <a:r>
              <a:rPr lang="cs-CZ" dirty="0"/>
              <a:t>načerno?“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357501-2723-4CCD-B2F0-DFAEF7B44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sz="2000" b="1" dirty="0"/>
              <a:t>Nejedeš </a:t>
            </a:r>
            <a:r>
              <a:rPr lang="cs-CZ" sz="2000" b="1" dirty="0" smtClean="0"/>
              <a:t>načerno </a:t>
            </a:r>
            <a:r>
              <a:rPr lang="cs-CZ" sz="2000" b="1" dirty="0"/>
              <a:t>Lítačka</a:t>
            </a:r>
          </a:p>
          <a:p>
            <a:pPr lvl="1"/>
            <a:r>
              <a:rPr lang="cs-CZ" sz="1800" dirty="0"/>
              <a:t>za cenu 3650,- limitovaná verze Lítačky se vzorem </a:t>
            </a:r>
            <a:r>
              <a:rPr lang="cs-CZ" sz="1800" dirty="0" smtClean="0"/>
              <a:t>Nejedeš </a:t>
            </a:r>
            <a:r>
              <a:rPr lang="cs-CZ" sz="1800" dirty="0"/>
              <a:t>načerno? </a:t>
            </a:r>
            <a:r>
              <a:rPr lang="cs-CZ" sz="1800" dirty="0" smtClean="0"/>
              <a:t>a roční </a:t>
            </a:r>
            <a:r>
              <a:rPr lang="cs-CZ" sz="1800" dirty="0"/>
              <a:t>kupon</a:t>
            </a:r>
          </a:p>
          <a:p>
            <a:r>
              <a:rPr lang="cs-CZ" sz="2000" b="1" dirty="0"/>
              <a:t>K dlouhodobým kuponům přidávat placky se slogany</a:t>
            </a:r>
          </a:p>
          <a:p>
            <a:pPr lvl="1"/>
            <a:r>
              <a:rPr lang="cs-CZ" sz="1800" dirty="0"/>
              <a:t>podle délky kuponu příslušný slogan, např. </a:t>
            </a:r>
            <a:r>
              <a:rPr lang="cs-CZ" sz="1800" dirty="0" smtClean="0"/>
              <a:t>„Rok nejedu </a:t>
            </a:r>
            <a:r>
              <a:rPr lang="cs-CZ" sz="1800" dirty="0"/>
              <a:t>načerno.“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736" y="4184812"/>
            <a:ext cx="3669631" cy="237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7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613</TotalTime>
  <Words>583</Words>
  <Application>Microsoft Office PowerPoint</Application>
  <PresentationFormat>Širokoúhlá obrazovka</PresentationFormat>
  <Paragraphs>137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Century Schoolbook</vt:lpstr>
      <vt:lpstr>Wingdings 2</vt:lpstr>
      <vt:lpstr>View</vt:lpstr>
      <vt:lpstr>Prezentace aplikace PowerPoint</vt:lpstr>
      <vt:lpstr>O projektu</vt:lpstr>
      <vt:lpstr>Jak snížit počet „mladých“   černých pasažérů (15-19 let)?</vt:lpstr>
      <vt:lpstr>Sociální sítě</vt:lpstr>
      <vt:lpstr>Částečné zlevnění kuponů</vt:lpstr>
      <vt:lpstr> Jak snížit počet cestujících bez platného jízdního dokladu?</vt:lpstr>
      <vt:lpstr>Prodej lístků přes další platformy</vt:lpstr>
      <vt:lpstr>Preventivní opatření</vt:lpstr>
      <vt:lpstr>Dárkové předměty „Nejedeš načerno?“</vt:lpstr>
      <vt:lpstr>Propagace</vt:lpstr>
      <vt:lpstr>Příklad využití LCD obrazovky</vt:lpstr>
      <vt:lpstr>Závěr</vt:lpstr>
      <vt:lpstr>Prostor pro Vaše dotazy</vt:lpstr>
      <vt:lpstr>Zdroje</vt:lpstr>
    </vt:vector>
  </TitlesOfParts>
  <Company>VOŠ a SPŠ dopravní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Pospíšil Marek</dc:creator>
  <cp:lastModifiedBy>Šimsa Jakub</cp:lastModifiedBy>
  <cp:revision>67</cp:revision>
  <dcterms:created xsi:type="dcterms:W3CDTF">2018-12-03T12:30:32Z</dcterms:created>
  <dcterms:modified xsi:type="dcterms:W3CDTF">2018-12-05T09:50:08Z</dcterms:modified>
</cp:coreProperties>
</file>