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5" r:id="rId14"/>
    <p:sldId id="270" r:id="rId15"/>
    <p:sldId id="274" r:id="rId16"/>
    <p:sldId id="272" r:id="rId17"/>
    <p:sldId id="273" r:id="rId18"/>
    <p:sldId id="276" r:id="rId19"/>
    <p:sldId id="261" r:id="rId20"/>
    <p:sldId id="271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02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2" y="8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5B85-4270-4DF8-8221-616719B84AE5}" type="datetimeFigureOut">
              <a:rPr lang="cs-CZ" smtClean="0"/>
              <a:t>4.12.2018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6118-E6D5-4292-886C-7AC0DE1AA1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36934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5B85-4270-4DF8-8221-616719B84AE5}" type="datetimeFigureOut">
              <a:rPr lang="cs-CZ" smtClean="0"/>
              <a:t>4.12.2018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6118-E6D5-4292-886C-7AC0DE1AA1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920889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5B85-4270-4DF8-8221-616719B84AE5}" type="datetimeFigureOut">
              <a:rPr lang="cs-CZ" smtClean="0"/>
              <a:t>4.12.2018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6118-E6D5-4292-886C-7AC0DE1AA1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06234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5B85-4270-4DF8-8221-616719B84AE5}" type="datetimeFigureOut">
              <a:rPr lang="cs-CZ" smtClean="0"/>
              <a:t>4.12.2018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6118-E6D5-4292-886C-7AC0DE1AA1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01618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5B85-4270-4DF8-8221-616719B84AE5}" type="datetimeFigureOut">
              <a:rPr lang="cs-CZ" smtClean="0"/>
              <a:t>4.12.2018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6118-E6D5-4292-886C-7AC0DE1AA1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0542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5B85-4270-4DF8-8221-616719B84AE5}" type="datetimeFigureOut">
              <a:rPr lang="cs-CZ" smtClean="0"/>
              <a:t>4.12.2018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6118-E6D5-4292-886C-7AC0DE1AA1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297466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5B85-4270-4DF8-8221-616719B84AE5}" type="datetimeFigureOut">
              <a:rPr lang="cs-CZ" smtClean="0"/>
              <a:t>4.12.2018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6118-E6D5-4292-886C-7AC0DE1AA1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141316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5B85-4270-4DF8-8221-616719B84AE5}" type="datetimeFigureOut">
              <a:rPr lang="cs-CZ" smtClean="0"/>
              <a:t>4.12.2018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6118-E6D5-4292-886C-7AC0DE1AA1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55872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5B85-4270-4DF8-8221-616719B84AE5}" type="datetimeFigureOut">
              <a:rPr lang="cs-CZ" smtClean="0"/>
              <a:t>4.12.2018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6118-E6D5-4292-886C-7AC0DE1AA1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871744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5B85-4270-4DF8-8221-616719B84AE5}" type="datetimeFigureOut">
              <a:rPr lang="cs-CZ" smtClean="0"/>
              <a:t>4.12.2018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6118-E6D5-4292-886C-7AC0DE1AA1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79513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5B85-4270-4DF8-8221-616719B84AE5}" type="datetimeFigureOut">
              <a:rPr lang="cs-CZ" smtClean="0"/>
              <a:t>4.12.2018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D6118-E6D5-4292-886C-7AC0DE1AA1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157309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F5B85-4270-4DF8-8221-616719B84AE5}" type="datetimeFigureOut">
              <a:rPr lang="cs-CZ" smtClean="0"/>
              <a:t>4.12.2018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D6118-E6D5-4292-886C-7AC0DE1AA1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408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z/url?sa=i&amp;source=images&amp;cd=&amp;cad=rja&amp;uact=8&amp;ved=2ahUKEwjK5NXv54HfAhWKblAKHcFaCykQjRx6BAgBEAU&amp;url=https://cs.wikipedia.org/wiki/Soubor:Muzeum_metro_C_2628.JPG&amp;psig=AOvVaw3nt97xuvSO-b5BKLqmT1RV&amp;ust=1543862955489469" TargetMode="External"/><Relationship Id="rId3" Type="http://schemas.openxmlformats.org/officeDocument/2006/relationships/hyperlink" Target="http://tn.nova.cz/clanek/vse-o-litacce-jak-funguje-kde-ji-sezenete-a-co-bude-s-opencard.html" TargetMode="External"/><Relationship Id="rId7" Type="http://schemas.openxmlformats.org/officeDocument/2006/relationships/hyperlink" Target="https://upload.wikimedia.org/wikipedia/commons/1/1a/Most,_n%C3%A1dra%C5%BE%C3%AD,_revizor_a_m%C4%9Bstsk%C3%A1_policie_v_akci.jpg" TargetMode="External"/><Relationship Id="rId2" Type="http://schemas.openxmlformats.org/officeDocument/2006/relationships/hyperlink" Target="https://praha.idnes.cz/foto.aspx?r=praha-zpravy&amp;foto1=SFO37fa9a_144600_691284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1gr.cz/fotky/idnes/16/103/cl5/JSK66d972_IMG_6637.JPG" TargetMode="External"/><Relationship Id="rId5" Type="http://schemas.openxmlformats.org/officeDocument/2006/relationships/hyperlink" Target="https://g.denik.cz/22/d4/policie_prevence__sn_mek_002_galerie-980.jpg" TargetMode="External"/><Relationship Id="rId4" Type="http://schemas.openxmlformats.org/officeDocument/2006/relationships/hyperlink" Target="https://1gr.cz/fotky/lidovky/16/012/lnc460/OGO3e47bb_revizor.jpg" TargetMode="External"/><Relationship Id="rId9" Type="http://schemas.openxmlformats.org/officeDocument/2006/relationships/hyperlink" Target="https://pid.cz/wp-content/uploads/mapy/schemata-trvala/PrahaA1.pn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862" y="1552575"/>
            <a:ext cx="3724275" cy="375285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904999" y="57785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i="1" smtClean="0">
                <a:solidFill>
                  <a:schemeClr val="bg1"/>
                </a:solidFill>
              </a:rPr>
              <a:t>STUDENTSKÝ PLÁN</a:t>
            </a:r>
            <a:endParaRPr lang="cs-CZ" sz="3600" b="1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6160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Pozměnit tarif PID v Praze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cs-CZ" smtClean="0"/>
              <a:t>Současné tarifní pásmo B by posunulo své hranice</a:t>
            </a:r>
          </a:p>
          <a:p>
            <a:pPr lvl="1"/>
            <a:r>
              <a:rPr lang="cs-CZ" smtClean="0"/>
              <a:t>Možnost přestupu z příměstské linky na městskou linku bez nutnosti platit     za pásmo P</a:t>
            </a:r>
          </a:p>
          <a:p>
            <a:r>
              <a:rPr lang="cs-CZ" smtClean="0"/>
              <a:t>Tarifní pásmo 0 by bylo společné s pásmem A</a:t>
            </a:r>
          </a:p>
          <a:p>
            <a:pPr lvl="1"/>
            <a:r>
              <a:rPr lang="cs-CZ" smtClean="0"/>
              <a:t>Nelze použít pro příměstské linky pásmo A – byl by potřeba změnit              celý tarif PID</a:t>
            </a:r>
          </a:p>
          <a:p>
            <a:endParaRPr lang="cs-CZ" smtClean="0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36969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718" y="78638"/>
            <a:ext cx="9598058" cy="677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02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Návrh designu zastávek</a:t>
            </a:r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300" y="1690688"/>
            <a:ext cx="4889500" cy="47035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5407343" cy="470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04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Nové týdenní lístky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792233" cy="4351338"/>
          </a:xfrm>
        </p:spPr>
        <p:txBody>
          <a:bodyPr/>
          <a:lstStyle/>
          <a:p>
            <a:r>
              <a:rPr lang="cs-CZ" smtClean="0"/>
              <a:t>V současnosti lze koupit kupon s nejmenší platností – měsíční</a:t>
            </a:r>
          </a:p>
          <a:p>
            <a:r>
              <a:rPr lang="cs-CZ" smtClean="0"/>
              <a:t>Týdenní kupon by mohl donutit turisty a cizince koupit si jízdenku</a:t>
            </a:r>
          </a:p>
          <a:p>
            <a:r>
              <a:rPr lang="cs-CZ" smtClean="0"/>
              <a:t>V současnosti lze zakoupit 3-denní lístek za 310 korun</a:t>
            </a:r>
          </a:p>
          <a:p>
            <a:r>
              <a:rPr lang="cs-CZ" smtClean="0"/>
              <a:t>Týdenní lístek by mohl stát 350 korun a tím by se zrušil 3-denní lístek</a:t>
            </a:r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480" y="1220833"/>
            <a:ext cx="3006246" cy="534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02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Prague Card</a:t>
            </a:r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060" y="1462088"/>
            <a:ext cx="7981879" cy="497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09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Vlastní design karty Lítačka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Každý by měl možnost, navrhnout si vlastní design karty</a:t>
            </a:r>
          </a:p>
          <a:p>
            <a:r>
              <a:rPr lang="cs-CZ" smtClean="0"/>
              <a:t>Mohlo by je to i motivovat pravidelně nabíjet kartu</a:t>
            </a:r>
          </a:p>
          <a:p>
            <a:r>
              <a:rPr lang="cs-CZ" smtClean="0"/>
              <a:t>Příkladem jsou platební karty</a:t>
            </a:r>
            <a:endParaRPr lang="cs-CZ"/>
          </a:p>
        </p:txBody>
      </p:sp>
      <p:pic>
        <p:nvPicPr>
          <p:cNvPr id="1026" name="Picture 2" descr="VÃ½sledek obrÃ¡zku pro lÃ­taÄ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589" y="2331798"/>
            <a:ext cx="3244241" cy="237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vlastnÃ­ motiv ÄeskÃ¡ spoÅitel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21" y="3683145"/>
            <a:ext cx="5321292" cy="299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912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Mobilní aplikace Lítačka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Přidat jako identifikátor mobilní telefon</a:t>
            </a:r>
          </a:p>
          <a:p>
            <a:pPr lvl="1"/>
            <a:r>
              <a:rPr lang="cs-CZ" smtClean="0"/>
              <a:t>Aplikace by ukazovala stav kuponu</a:t>
            </a:r>
          </a:p>
          <a:p>
            <a:pPr lvl="1"/>
            <a:r>
              <a:rPr lang="cs-CZ" smtClean="0"/>
              <a:t>Možnost koupit jednorázovou jízdenku ke kuponu na jednu kartu</a:t>
            </a:r>
          </a:p>
          <a:p>
            <a:pPr lvl="2"/>
            <a:r>
              <a:rPr lang="cs-CZ" smtClean="0"/>
              <a:t>Příklad: Mám kupon P, 0, B a chystám se na cestu z Kobylis do Kralup nad Vltavou, kupuji do aplikace jízdenku na 3 tarifní pásma za 24 korun a při nástupu do autobusu načítám QR kód z mobilu a řidič vidí „P, 0, B platnost do 2. 1. 2019; 1, 2, 3 platnost do 19. 12. 2018 16:53“</a:t>
            </a:r>
          </a:p>
          <a:p>
            <a:pPr lvl="1"/>
            <a:r>
              <a:rPr lang="cs-CZ" smtClean="0"/>
              <a:t>Aplikace sama pošle upozornění o blížícím se konci platnosti kuponu</a:t>
            </a:r>
          </a:p>
          <a:p>
            <a:pPr lvl="1"/>
            <a:r>
              <a:rPr lang="cs-CZ" smtClean="0"/>
              <a:t>Aplikace sama odečte peníze z bankovního účtu pro nákup dalšího kuponu</a:t>
            </a:r>
          </a:p>
          <a:p>
            <a:pPr lvl="2"/>
            <a:r>
              <a:rPr lang="cs-CZ" smtClean="0"/>
              <a:t>Pokud cestující nechce už kupon a zapomene vypnout automatické platby, může požádat o vrácení peněz a zrušení kuponu do 3 dnů (jedná-li se o roční kupon, tak do jednoho týdne)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713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>
                <a:solidFill>
                  <a:schemeClr val="bg1"/>
                </a:solidFill>
              </a:rPr>
              <a:t>Děkujeme za pozornost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500" smtClean="0">
                <a:solidFill>
                  <a:schemeClr val="bg1"/>
                </a:solidFill>
              </a:rPr>
              <a:t>Prezentací prováděli:</a:t>
            </a:r>
          </a:p>
          <a:p>
            <a:pPr marL="0" indent="0" algn="ctr">
              <a:buNone/>
            </a:pPr>
            <a:r>
              <a:rPr lang="cs-CZ" sz="2500" smtClean="0">
                <a:solidFill>
                  <a:schemeClr val="bg1"/>
                </a:solidFill>
              </a:rPr>
              <a:t>Petr Seman</a:t>
            </a:r>
          </a:p>
          <a:p>
            <a:pPr marL="0" indent="0" algn="ctr">
              <a:buNone/>
            </a:pPr>
            <a:r>
              <a:rPr lang="cs-CZ" sz="2500" smtClean="0">
                <a:solidFill>
                  <a:schemeClr val="bg1"/>
                </a:solidFill>
              </a:rPr>
              <a:t>Pavlína Myslivečková</a:t>
            </a:r>
          </a:p>
          <a:p>
            <a:pPr marL="0" indent="0" algn="ctr">
              <a:buNone/>
            </a:pPr>
            <a:endParaRPr lang="cs-CZ" sz="250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2500" smtClean="0">
                <a:solidFill>
                  <a:schemeClr val="bg1"/>
                </a:solidFill>
              </a:rPr>
              <a:t>Dále na tvorbě spolupracovali:</a:t>
            </a:r>
          </a:p>
          <a:p>
            <a:pPr marL="0" indent="0" algn="ctr">
              <a:buNone/>
            </a:pPr>
            <a:r>
              <a:rPr lang="cs-CZ" sz="2500" smtClean="0">
                <a:solidFill>
                  <a:schemeClr val="bg1"/>
                </a:solidFill>
              </a:rPr>
              <a:t>Matouš Vogel</a:t>
            </a:r>
          </a:p>
          <a:p>
            <a:pPr marL="0" indent="0" algn="ctr">
              <a:buNone/>
            </a:pPr>
            <a:r>
              <a:rPr lang="cs-CZ" sz="2500" smtClean="0">
                <a:solidFill>
                  <a:schemeClr val="bg1"/>
                </a:solidFill>
              </a:rPr>
              <a:t>Kateřina Česká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0" y="5200737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613" y="5339006"/>
            <a:ext cx="2320773" cy="151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99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464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>
                <a:solidFill>
                  <a:schemeClr val="bg1"/>
                </a:solidFill>
              </a:rPr>
              <a:t>Odkazy na použité obrázky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smtClean="0">
                <a:solidFill>
                  <a:schemeClr val="bg1"/>
                </a:solidFill>
                <a:hlinkClick r:id="rId2"/>
              </a:rPr>
              <a:t>https://praha.idnes.cz/foto.aspx?r=praha-zpravy&amp;foto1=SFO37fa9a_144600_6912842.jpg</a:t>
            </a:r>
            <a:endParaRPr lang="cs-CZ" smtClean="0">
              <a:solidFill>
                <a:schemeClr val="bg1"/>
              </a:solidFill>
            </a:endParaRPr>
          </a:p>
          <a:p>
            <a:r>
              <a:rPr lang="cs-CZ" smtClean="0">
                <a:solidFill>
                  <a:schemeClr val="bg1"/>
                </a:solidFill>
                <a:hlinkClick r:id="rId3"/>
              </a:rPr>
              <a:t>http://tn.nova.cz/clanek/vse-o-litacce-jak-funguje-kde-ji-sezenete-a-co-bude-s-opencard.html</a:t>
            </a:r>
            <a:endParaRPr lang="cs-CZ" smtClean="0">
              <a:solidFill>
                <a:schemeClr val="bg1"/>
              </a:solidFill>
            </a:endParaRPr>
          </a:p>
          <a:p>
            <a:r>
              <a:rPr lang="cs-CZ" smtClean="0">
                <a:solidFill>
                  <a:schemeClr val="bg1"/>
                </a:solidFill>
                <a:hlinkClick r:id="rId4"/>
              </a:rPr>
              <a:t>https://1gr.cz/fotky/lidovky/16/012/lnc460/OGO3e47bb_revizor.jpg</a:t>
            </a:r>
            <a:endParaRPr lang="cs-CZ" smtClean="0">
              <a:solidFill>
                <a:schemeClr val="bg1"/>
              </a:solidFill>
            </a:endParaRPr>
          </a:p>
          <a:p>
            <a:r>
              <a:rPr lang="cs-CZ" smtClean="0">
                <a:solidFill>
                  <a:schemeClr val="bg1"/>
                </a:solidFill>
                <a:hlinkClick r:id="rId5"/>
              </a:rPr>
              <a:t>https://g.denik.cz/22/d4/policie_prevence__sn_mek_002_galerie-980.jpg</a:t>
            </a:r>
            <a:endParaRPr lang="cs-CZ" smtClean="0">
              <a:solidFill>
                <a:schemeClr val="bg1"/>
              </a:solidFill>
            </a:endParaRPr>
          </a:p>
          <a:p>
            <a:r>
              <a:rPr lang="cs-CZ" smtClean="0">
                <a:solidFill>
                  <a:schemeClr val="bg1"/>
                </a:solidFill>
                <a:hlinkClick r:id="rId6"/>
              </a:rPr>
              <a:t>https://1gr.cz/fotky/idnes/16/103/cl5/JSK66d972_IMG_6637.JPG</a:t>
            </a:r>
            <a:endParaRPr lang="cs-CZ" smtClean="0">
              <a:solidFill>
                <a:schemeClr val="bg1"/>
              </a:solidFill>
            </a:endParaRPr>
          </a:p>
          <a:p>
            <a:r>
              <a:rPr lang="cs-CZ" smtClean="0">
                <a:solidFill>
                  <a:schemeClr val="bg1"/>
                </a:solidFill>
                <a:hlinkClick r:id="rId7"/>
              </a:rPr>
              <a:t>https://upload.wikimedia.org/wikipedia/commons/1/1a/Most%2C_n%C3%A1dra%C5%BE%C3%AD%2C_revizor_a_m%C4%9Bstsk%C3%A1_policie_v_akci.jpg</a:t>
            </a:r>
            <a:endParaRPr lang="cs-CZ" smtClean="0">
              <a:solidFill>
                <a:schemeClr val="bg1"/>
              </a:solidFill>
            </a:endParaRPr>
          </a:p>
          <a:p>
            <a:r>
              <a:rPr lang="cs-CZ" smtClean="0">
                <a:solidFill>
                  <a:schemeClr val="bg1"/>
                </a:solidFill>
                <a:hlinkClick r:id="rId8"/>
              </a:rPr>
              <a:t>https://www.google.cz/url?sa=i&amp;source=images&amp;cd=&amp;cad=rja&amp;uact=8&amp;ved=2ahUKEwjK5NXv54HfAhWKblAKHcFaCykQjRx6BAgBEAU&amp;url=https%3A%2F%2Fcs.wikipedia.org%2Fwiki%2FSoubor%3AMuzeum_metro_C_2628.JPG&amp;psig=AOvVaw3nt97xuvSO-b5BKLqmT1RV&amp;ust=1543862955489469</a:t>
            </a:r>
            <a:endParaRPr lang="cs-CZ" smtClean="0">
              <a:solidFill>
                <a:schemeClr val="bg1"/>
              </a:solidFill>
            </a:endParaRPr>
          </a:p>
          <a:p>
            <a:r>
              <a:rPr lang="cs-CZ">
                <a:solidFill>
                  <a:schemeClr val="bg1"/>
                </a:solidFill>
              </a:rPr>
              <a:t>https://www.google.cz/url?sa=i&amp;source=images&amp;cd=&amp;cad=rja&amp;uact=8&amp;ved=2ahUKEwis1Le7gYTfAhVI6RoKHQ4KCLYQjRx6BAgBEAU&amp;url=http%3A%2F%2Fwww.hybrid.cz%2Fpraha-chysta-nove-moznosti-placeni-za-hromadnou-dopravu-litackou-pujde-platit-za-nabijeni&amp;psig=AOvVaw0OqlN85UNOOrRt3hjeDHhC&amp;ust=1543938450286981</a:t>
            </a:r>
            <a:endParaRPr lang="cs-CZ" smtClean="0">
              <a:solidFill>
                <a:schemeClr val="bg1"/>
              </a:solidFill>
            </a:endParaRPr>
          </a:p>
          <a:p>
            <a:r>
              <a:rPr lang="cs-CZ" smtClean="0">
                <a:solidFill>
                  <a:schemeClr val="bg1"/>
                </a:solidFill>
                <a:hlinkClick r:id="rId9"/>
              </a:rPr>
              <a:t>https://pid.cz/wp-content/uploads/mapy/schemata-trvala/PrahaA1.png</a:t>
            </a:r>
            <a:endParaRPr lang="cs-CZ" smtClean="0">
              <a:solidFill>
                <a:schemeClr val="bg1"/>
              </a:solidFill>
            </a:endParaRPr>
          </a:p>
          <a:p>
            <a:r>
              <a:rPr lang="cs-CZ">
                <a:solidFill>
                  <a:schemeClr val="bg1"/>
                </a:solidFill>
              </a:rPr>
              <a:t>https://www.google.cz/url?sa=i&amp;source=images&amp;cd=&amp;</a:t>
            </a:r>
            <a:r>
              <a:rPr lang="cs-CZ" smtClean="0">
                <a:solidFill>
                  <a:schemeClr val="bg1"/>
                </a:solidFill>
              </a:rPr>
              <a:t>cad=rja&amp;uact=8&amp;ved=2ahUKEwi45rDfgYTfAhUKU1AKHap7ADQQjRx6BAgBEAU&amp;url=https%3A%2F%2Fzpravy.aktualne.cz%2Ffinance%2Fnakupovani%2Fvyberte-si-obrazek-na-platebni-kartu-navod-jak-na-to%2Fr~i%3Aarticle%3A699416%2F&amp;psig=AOvVaw1F47I65NXP4KUgh7qlJOtj&amp;ust=1543938623757004</a:t>
            </a:r>
          </a:p>
        </p:txBody>
      </p:sp>
    </p:spTree>
    <p:extLst>
      <p:ext uri="{BB962C8B-B14F-4D97-AF65-F5344CB8AC3E}">
        <p14:creationId xmlns:p14="http://schemas.microsoft.com/office/powerpoint/2010/main" val="1735697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1904998" y="729021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i="1" smtClean="0">
                <a:solidFill>
                  <a:schemeClr val="bg1"/>
                </a:solidFill>
              </a:rPr>
              <a:t>VE SPOLUPRÁCI </a:t>
            </a:r>
          </a:p>
          <a:p>
            <a:pPr algn="ctr"/>
            <a:r>
              <a:rPr lang="cs-CZ" sz="3600" b="1" i="1" smtClean="0">
                <a:solidFill>
                  <a:schemeClr val="bg1"/>
                </a:solidFill>
              </a:rPr>
              <a:t>S</a:t>
            </a:r>
            <a:endParaRPr lang="cs-CZ" sz="3600" b="1" i="1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427" y="1375352"/>
            <a:ext cx="7057143" cy="46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76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>
                <a:solidFill>
                  <a:schemeClr val="bg1"/>
                </a:solidFill>
              </a:rPr>
              <a:t>Odkaz na informace k Prague Card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>
                <a:solidFill>
                  <a:schemeClr val="bg1"/>
                </a:solidFill>
              </a:rPr>
              <a:t>https://www.praguecard.com/</a:t>
            </a:r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4224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 bwMode="hidden"/>
        <p:txBody>
          <a:bodyPr/>
          <a:lstStyle/>
          <a:p>
            <a:r>
              <a:rPr lang="cs-CZ" smtClean="0"/>
              <a:t>OBSAH PREZENTACE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JAK PŘESVĚDČIT MLADOU GENERACI PLATIT ZA SLUŽBY</a:t>
            </a:r>
          </a:p>
          <a:p>
            <a:pPr lvl="1"/>
            <a:r>
              <a:rPr lang="cs-CZ" smtClean="0"/>
              <a:t>Dětská jízdenka</a:t>
            </a:r>
          </a:p>
          <a:p>
            <a:pPr lvl="1"/>
            <a:r>
              <a:rPr lang="cs-CZ" smtClean="0"/>
              <a:t>Besedy ve školách</a:t>
            </a:r>
          </a:p>
          <a:p>
            <a:pPr lvl="1"/>
            <a:r>
              <a:rPr lang="cs-CZ" smtClean="0"/>
              <a:t>Informování</a:t>
            </a:r>
          </a:p>
          <a:p>
            <a:r>
              <a:rPr lang="cs-CZ" smtClean="0"/>
              <a:t>JAK SNÍŽIT POČET CESTUJÍCÍCH BEZ JÍZDNÍHO DOKLADU</a:t>
            </a:r>
          </a:p>
          <a:p>
            <a:pPr lvl="1"/>
            <a:r>
              <a:rPr lang="cs-CZ" smtClean="0"/>
              <a:t>Změna tarifu v Praze</a:t>
            </a:r>
          </a:p>
          <a:p>
            <a:pPr lvl="1"/>
            <a:r>
              <a:rPr lang="cs-CZ" smtClean="0"/>
              <a:t>Týdenní jízdenky</a:t>
            </a:r>
          </a:p>
          <a:p>
            <a:pPr lvl="1"/>
            <a:r>
              <a:rPr lang="cs-CZ" smtClean="0"/>
              <a:t>Prague Card</a:t>
            </a:r>
          </a:p>
          <a:p>
            <a:pPr lvl="1"/>
            <a:r>
              <a:rPr lang="cs-CZ" smtClean="0"/>
              <a:t>Vlastní motiv Lítačky</a:t>
            </a:r>
          </a:p>
          <a:p>
            <a:pPr lvl="1"/>
            <a:r>
              <a:rPr lang="cs-CZ" smtClean="0"/>
              <a:t>Mobilní aplikace Lítačka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78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Důvody, proč dospívající školáci a studenti neplatí…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359400" cy="4351338"/>
          </a:xfrm>
        </p:spPr>
        <p:txBody>
          <a:bodyPr/>
          <a:lstStyle/>
          <a:p>
            <a:r>
              <a:rPr lang="cs-CZ" sz="3600" i="1" smtClean="0"/>
              <a:t>Cítí se „drsně“</a:t>
            </a:r>
          </a:p>
          <a:p>
            <a:r>
              <a:rPr lang="cs-CZ" sz="3600" i="1" smtClean="0"/>
              <a:t>Peníze na jízdné investují do vlastních zájmů</a:t>
            </a:r>
          </a:p>
          <a:p>
            <a:r>
              <a:rPr lang="cs-CZ" sz="3600" i="1" smtClean="0"/>
              <a:t>Je to na ně příliš drahé</a:t>
            </a:r>
          </a:p>
          <a:p>
            <a:r>
              <a:rPr lang="cs-CZ" sz="3600" i="1" smtClean="0"/>
              <a:t>Nerozumí tarifu</a:t>
            </a:r>
          </a:p>
          <a:p>
            <a:r>
              <a:rPr lang="cs-CZ" sz="3600" i="1" smtClean="0"/>
              <a:t>Jedou 1-3 zastávky</a:t>
            </a:r>
          </a:p>
          <a:p>
            <a:endParaRPr lang="cs-CZ" smtClean="0"/>
          </a:p>
        </p:txBody>
      </p:sp>
      <p:pic>
        <p:nvPicPr>
          <p:cNvPr id="2052" name="Picture 4" descr="VÃ½sledek obrÃ¡zku pro dÄti v mhd pra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2721770"/>
            <a:ext cx="53340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441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mtClean="0"/>
              <a:t>JAK JE NAUČIT PLATIT…</a:t>
            </a:r>
            <a:endParaRPr lang="cs-CZ"/>
          </a:p>
        </p:txBody>
      </p:sp>
      <p:pic>
        <p:nvPicPr>
          <p:cNvPr id="4098" name="Picture 2" descr="VÃ½sledek obrÃ¡zku pro lÃ­taÄ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035" y="1966912"/>
            <a:ext cx="7171929" cy="404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259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Naučit je před 15. rokem narozenin platit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851400" cy="4351338"/>
          </a:xfrm>
        </p:spPr>
        <p:txBody>
          <a:bodyPr>
            <a:noAutofit/>
          </a:bodyPr>
          <a:lstStyle/>
          <a:p>
            <a:r>
              <a:rPr lang="cs-CZ" sz="3200" smtClean="0"/>
              <a:t>Při kontrolách revizorů předat jim „dětskou jízdenku“ s účelem naučit platit</a:t>
            </a:r>
          </a:p>
          <a:p>
            <a:r>
              <a:rPr lang="cs-CZ" sz="3200" smtClean="0"/>
              <a:t>Pořádat besedy na základních školách</a:t>
            </a:r>
          </a:p>
          <a:p>
            <a:r>
              <a:rPr lang="cs-CZ" sz="3200" smtClean="0"/>
              <a:t>1-2x do roka informovat prostřednictvím letáčků</a:t>
            </a:r>
            <a:endParaRPr lang="cs-CZ" sz="3200"/>
          </a:p>
        </p:txBody>
      </p:sp>
      <p:pic>
        <p:nvPicPr>
          <p:cNvPr id="5122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1690688"/>
            <a:ext cx="3230138" cy="210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Ã½sledek obrÃ¡zku pro beseda ve Å¡ko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847" y="3211114"/>
            <a:ext cx="2797653" cy="209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Ã½sledek obrÃ¡zku pro rozdÃ¡vÃ¡nÃ­ letÃ¡kÅ¯ met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4461509"/>
            <a:ext cx="3230138" cy="209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675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Co dělat s neplatícími mezi 15. a 18. rokem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397500" cy="4351338"/>
          </a:xfrm>
        </p:spPr>
        <p:txBody>
          <a:bodyPr/>
          <a:lstStyle/>
          <a:p>
            <a:r>
              <a:rPr lang="cs-CZ" smtClean="0"/>
              <a:t>Kontrola jízdních dokladů – přitvrdit</a:t>
            </a:r>
          </a:p>
          <a:p>
            <a:pPr lvl="1"/>
            <a:r>
              <a:rPr lang="cs-CZ" smtClean="0"/>
              <a:t>Volat PČR</a:t>
            </a:r>
          </a:p>
          <a:p>
            <a:pPr lvl="1"/>
            <a:r>
              <a:rPr lang="cs-CZ" smtClean="0"/>
              <a:t>Předat dítě rodičům/zákonným zástupcům</a:t>
            </a:r>
            <a:endParaRPr lang="cs-CZ"/>
          </a:p>
        </p:txBody>
      </p:sp>
      <p:pic>
        <p:nvPicPr>
          <p:cNvPr id="6146" name="Picture 2" descr="SouvisejÃ­cÃ­ obrÃ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6588"/>
            <a:ext cx="5890249" cy="41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53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mtClean="0"/>
              <a:t>JAK NAUČIT VŠECHNY CESTUJÍCÍ PLATIT…</a:t>
            </a:r>
            <a:endParaRPr lang="cs-CZ"/>
          </a:p>
        </p:txBody>
      </p:sp>
      <p:pic>
        <p:nvPicPr>
          <p:cNvPr id="7170" name="Picture 2" descr="VÃ½sledek obrÃ¡zku pro metro Muze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7" y="1690688"/>
            <a:ext cx="6245225" cy="4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1723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Pozměnit tarif PID v Praze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Rozdělit tarifní pásmo P na dvě pásma A a B</a:t>
            </a:r>
          </a:p>
          <a:p>
            <a:pPr lvl="1"/>
            <a:r>
              <a:rPr lang="cs-CZ" smtClean="0"/>
              <a:t>Navrhované jízdné v následující tabulce:</a:t>
            </a:r>
          </a:p>
          <a:p>
            <a:pPr lvl="1"/>
            <a:endParaRPr lang="cs-CZ"/>
          </a:p>
          <a:p>
            <a:pPr lvl="1"/>
            <a:endParaRPr lang="cs-CZ" smtClean="0"/>
          </a:p>
          <a:p>
            <a:pPr lvl="1"/>
            <a:endParaRPr lang="cs-CZ"/>
          </a:p>
          <a:p>
            <a:pPr lvl="1"/>
            <a:endParaRPr lang="cs-CZ" smtClean="0"/>
          </a:p>
          <a:p>
            <a:pPr lvl="1"/>
            <a:endParaRPr lang="cs-CZ"/>
          </a:p>
          <a:p>
            <a:endParaRPr lang="cs-CZ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2647950"/>
            <a:ext cx="856297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9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510</Words>
  <Application>Microsoft Office PowerPoint</Application>
  <PresentationFormat>Širokoúhlá obrazovka</PresentationFormat>
  <Paragraphs>82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OBSAH PREZENTACE</vt:lpstr>
      <vt:lpstr>Důvody, proč dospívající školáci a studenti neplatí…</vt:lpstr>
      <vt:lpstr>JAK JE NAUČIT PLATIT…</vt:lpstr>
      <vt:lpstr>Naučit je před 15. rokem narozenin platit</vt:lpstr>
      <vt:lpstr>Co dělat s neplatícími mezi 15. a 18. rokem</vt:lpstr>
      <vt:lpstr>JAK NAUČIT VŠECHNY CESTUJÍCÍ PLATIT…</vt:lpstr>
      <vt:lpstr>Pozměnit tarif PID v Praze</vt:lpstr>
      <vt:lpstr>Pozměnit tarif PID v Praze</vt:lpstr>
      <vt:lpstr>Prezentace aplikace PowerPoint</vt:lpstr>
      <vt:lpstr>Návrh designu zastávek</vt:lpstr>
      <vt:lpstr>Nové týdenní lístky</vt:lpstr>
      <vt:lpstr>Prague Card</vt:lpstr>
      <vt:lpstr>Vlastní design karty Lítačka</vt:lpstr>
      <vt:lpstr>Mobilní aplikace Lítačka</vt:lpstr>
      <vt:lpstr>Děkujeme za pozornost</vt:lpstr>
      <vt:lpstr>Prezentace aplikace PowerPoint</vt:lpstr>
      <vt:lpstr>Odkazy na použité obrázky</vt:lpstr>
      <vt:lpstr>Odkaz na informace k Prague Card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Seman Petr</dc:creator>
  <cp:lastModifiedBy>Seman Petr</cp:lastModifiedBy>
  <cp:revision>31</cp:revision>
  <dcterms:created xsi:type="dcterms:W3CDTF">2018-12-02T16:06:45Z</dcterms:created>
  <dcterms:modified xsi:type="dcterms:W3CDTF">2018-12-04T21:07:33Z</dcterms:modified>
</cp:coreProperties>
</file>