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0" r:id="rId3"/>
    <p:sldId id="257" r:id="rId4"/>
    <p:sldId id="258" r:id="rId5"/>
    <p:sldId id="266" r:id="rId6"/>
    <p:sldId id="259" r:id="rId7"/>
    <p:sldId id="260" r:id="rId8"/>
    <p:sldId id="265" r:id="rId9"/>
    <p:sldId id="261" r:id="rId10"/>
    <p:sldId id="262" r:id="rId11"/>
    <p:sldId id="263" r:id="rId12"/>
    <p:sldId id="264" r:id="rId13"/>
    <p:sldId id="267" r:id="rId14"/>
    <p:sldId id="268" r:id="rId15"/>
    <p:sldId id="271" r:id="rId16"/>
    <p:sldId id="26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9853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526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05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023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019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399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774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811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1641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074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4285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F2D74-EF91-470B-989B-1B39CEEF6C9E}" type="datetimeFigureOut">
              <a:rPr lang="cs-CZ" smtClean="0"/>
              <a:t>05.12.2018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7F5ED-8FB4-4AD0-A085-599FD04272C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6621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1B480-2538-4A0B-8CCC-B823B950C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559" y="897622"/>
            <a:ext cx="11572875" cy="968241"/>
          </a:xfrm>
        </p:spPr>
        <p:txBody>
          <a:bodyPr>
            <a:normAutofit/>
          </a:bodyPr>
          <a:lstStyle/>
          <a:p>
            <a:r>
              <a:rPr lang="cs-CZ" b="1" dirty="0">
                <a:latin typeface="Arial Nova" panose="020B0504020202020204" pitchFamily="34" charset="0"/>
                <a:cs typeface="Times New Roman" panose="02020603050405020304" pitchFamily="18" charset="0"/>
              </a:rPr>
              <a:t>NEJEDEŠ NAČERNO?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C437EE-8BD1-49AC-9B5B-DFB2A08133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11862"/>
            <a:ext cx="9144000" cy="752475"/>
          </a:xfrm>
        </p:spPr>
        <p:txBody>
          <a:bodyPr/>
          <a:lstStyle/>
          <a:p>
            <a:r>
              <a:rPr lang="cs-CZ" dirty="0"/>
              <a:t>Vyšší odborná škola a Střední průmyslová škola dopravní, </a:t>
            </a:r>
            <a:br>
              <a:rPr lang="cs-CZ" dirty="0"/>
            </a:br>
            <a:r>
              <a:rPr lang="cs-CZ" dirty="0"/>
              <a:t>Masná 18, 110 00 Praha 1</a:t>
            </a:r>
          </a:p>
          <a:p>
            <a:endParaRPr lang="cs-CZ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39BD55C-5641-4B8F-9F4A-901708D15DF0}"/>
              </a:ext>
            </a:extLst>
          </p:cNvPr>
          <p:cNvSpPr txBox="1"/>
          <p:nvPr/>
        </p:nvSpPr>
        <p:spPr>
          <a:xfrm>
            <a:off x="1691195" y="2605672"/>
            <a:ext cx="8809607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Tomáš Cígler										</a:t>
            </a:r>
            <a:r>
              <a:rPr lang="cs-CZ" sz="2800" dirty="0" smtClean="0"/>
              <a:t>	Vojtěch </a:t>
            </a:r>
            <a:r>
              <a:rPr lang="cs-CZ" sz="2800" dirty="0"/>
              <a:t>Mareš</a:t>
            </a:r>
            <a:br>
              <a:rPr lang="cs-CZ" sz="2800" dirty="0"/>
            </a:br>
            <a:r>
              <a:rPr lang="cs-CZ" sz="2800" dirty="0"/>
              <a:t>Ondřej Šimák										Filip </a:t>
            </a:r>
            <a:r>
              <a:rPr lang="cs-CZ" sz="2800" dirty="0" err="1"/>
              <a:t>Rabiňák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Miroslav Otta										Petr Kohlíček</a:t>
            </a:r>
            <a:br>
              <a:rPr lang="cs-CZ" sz="2800" dirty="0"/>
            </a:br>
            <a:r>
              <a:rPr lang="cs-CZ" sz="2800" dirty="0"/>
              <a:t>Adam Vaněk											Jiří </a:t>
            </a:r>
            <a:r>
              <a:rPr lang="cs-CZ" sz="2800" dirty="0" err="1"/>
              <a:t>Hencl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Petr Doležal											Daniel </a:t>
            </a:r>
            <a:r>
              <a:rPr lang="cs-CZ" sz="2800" dirty="0" err="1"/>
              <a:t>Žilák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  <a:p>
            <a:endParaRPr lang="cs-CZ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D8147E-5621-4E67-9CE8-CF4C3F0BDFD4}"/>
              </a:ext>
            </a:extLst>
          </p:cNvPr>
          <p:cNvSpPr txBox="1"/>
          <p:nvPr/>
        </p:nvSpPr>
        <p:spPr>
          <a:xfrm>
            <a:off x="5721534" y="5524484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DMŽ3</a:t>
            </a:r>
          </a:p>
        </p:txBody>
      </p:sp>
      <p:pic>
        <p:nvPicPr>
          <p:cNvPr id="9" name="Picture 4" descr="VÃ½sledek obrÃ¡zku pro nejedeÅ¡ naÄerno?">
            <a:extLst>
              <a:ext uri="{FF2B5EF4-FFF2-40B4-BE49-F238E27FC236}">
                <a16:creationId xmlns:a16="http://schemas.microsoft.com/office/drawing/2014/main" id="{69968B1F-3CA6-4862-804D-6722972E8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547" y="2122132"/>
            <a:ext cx="3132707" cy="313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27332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visejÃ­cÃ­ obrÃ¡zek">
            <a:extLst>
              <a:ext uri="{FF2B5EF4-FFF2-40B4-BE49-F238E27FC236}">
                <a16:creationId xmlns:a16="http://schemas.microsoft.com/office/drawing/2014/main" id="{79562459-4E47-4CAE-9A90-0BE5AC9B8A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8792" y="2339413"/>
            <a:ext cx="2875379" cy="4385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F132B8B-6E4F-4A48-B771-24CA30ED39D4}"/>
              </a:ext>
            </a:extLst>
          </p:cNvPr>
          <p:cNvSpPr/>
          <p:nvPr/>
        </p:nvSpPr>
        <p:spPr>
          <a:xfrm>
            <a:off x="-890727" y="288032"/>
            <a:ext cx="13352016" cy="1397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30156D-7F79-4B18-B9D6-05552569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Noční doprava - tramvaje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E6A66-4A48-4DAA-A0BB-8816056A2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481" y="2029812"/>
            <a:ext cx="10515600" cy="4351338"/>
          </a:xfrm>
        </p:spPr>
        <p:txBody>
          <a:bodyPr>
            <a:noAutofit/>
          </a:bodyPr>
          <a:lstStyle/>
          <a:p>
            <a:r>
              <a:rPr lang="cs-CZ" dirty="0"/>
              <a:t>V nočních tramvajích by byl nástup pouze předními dveřmi špatně proveditelný.</a:t>
            </a:r>
          </a:p>
          <a:p>
            <a:r>
              <a:rPr lang="cs-CZ" dirty="0"/>
              <a:t>Spolupráce s Městskou policií.</a:t>
            </a:r>
          </a:p>
          <a:p>
            <a:r>
              <a:rPr lang="cs-CZ" dirty="0"/>
              <a:t>Vybavit několik hlídek zařízením pro kontrolování jízdních dokladů a stejnou pravomocí, jako mají revizoři.</a:t>
            </a:r>
          </a:p>
          <a:p>
            <a:r>
              <a:rPr lang="cs-CZ" dirty="0"/>
              <a:t>„Pro metropoli bezpečnější.“</a:t>
            </a:r>
          </a:p>
          <a:p>
            <a:r>
              <a:rPr lang="cs-CZ" dirty="0"/>
              <a:t>Alternativa k navyšování počtu revizorů.</a:t>
            </a:r>
          </a:p>
        </p:txBody>
      </p:sp>
      <p:pic>
        <p:nvPicPr>
          <p:cNvPr id="5" name="Picture 2" descr="VÃ½sledek obrÃ¡zku pro nejedeÅ¡ naÄerno?">
            <a:extLst>
              <a:ext uri="{FF2B5EF4-FFF2-40B4-BE49-F238E27FC236}">
                <a16:creationId xmlns:a16="http://schemas.microsoft.com/office/drawing/2014/main" id="{C757B366-F728-4AE6-8F8C-FBEF0F916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209" y="36512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95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Ã½sledek obrÃ¡zku pro transport ticket white">
            <a:extLst>
              <a:ext uri="{FF2B5EF4-FFF2-40B4-BE49-F238E27FC236}">
                <a16:creationId xmlns:a16="http://schemas.microsoft.com/office/drawing/2014/main" id="{E47645A4-9018-43BB-A421-985191D93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alphaModFix amt="2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100" y="3200400"/>
            <a:ext cx="3952875" cy="3952875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1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B156105-4DE0-4045-9C17-E4794A954AB5}"/>
              </a:ext>
            </a:extLst>
          </p:cNvPr>
          <p:cNvSpPr/>
          <p:nvPr/>
        </p:nvSpPr>
        <p:spPr>
          <a:xfrm>
            <a:off x="-603682" y="292963"/>
            <a:ext cx="13352016" cy="1397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5A832-385C-47EF-B766-386FAF437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Nová jízdenka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2621B-67B5-44CE-B93A-A9C0C25B69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390" y="2213699"/>
            <a:ext cx="10515600" cy="4351338"/>
          </a:xfrm>
        </p:spPr>
        <p:txBody>
          <a:bodyPr>
            <a:noAutofit/>
          </a:bodyPr>
          <a:lstStyle/>
          <a:p>
            <a:r>
              <a:rPr lang="cs-CZ" dirty="0"/>
              <a:t>Drahá jízda pouze „pár“ zastávek = důvod k neplacení.</a:t>
            </a:r>
          </a:p>
          <a:p>
            <a:r>
              <a:rPr lang="cs-CZ" dirty="0"/>
              <a:t>Nová jízdenka za 12,-Kč pro pásmo P na 15 minut (dnes existuje pouze pro vnější pásma).</a:t>
            </a:r>
          </a:p>
          <a:p>
            <a:r>
              <a:rPr lang="cs-CZ" dirty="0"/>
              <a:t>Za poloviční cenu by ji neplatící mohli začít kupovat.</a:t>
            </a:r>
          </a:p>
        </p:txBody>
      </p:sp>
      <p:pic>
        <p:nvPicPr>
          <p:cNvPr id="5" name="Picture 2" descr="VÃ½sledek obrÃ¡zku pro nejedeÅ¡ naÄerno?">
            <a:extLst>
              <a:ext uri="{FF2B5EF4-FFF2-40B4-BE49-F238E27FC236}">
                <a16:creationId xmlns:a16="http://schemas.microsoft.com/office/drawing/2014/main" id="{EB2D7472-9E41-4156-B63E-0253A80CB8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209" y="36512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7381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Ã½sledek obrÃ¡zku pro homeless white">
            <a:extLst>
              <a:ext uri="{FF2B5EF4-FFF2-40B4-BE49-F238E27FC236}">
                <a16:creationId xmlns:a16="http://schemas.microsoft.com/office/drawing/2014/main" id="{1AA0BC56-DB1F-4C4B-AF77-1C1A733DE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alphaModFix am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2781301"/>
            <a:ext cx="4210049" cy="4210049"/>
          </a:xfrm>
          <a:prstGeom prst="rect">
            <a:avLst/>
          </a:prstGeom>
          <a:noFill/>
          <a:scene3d>
            <a:camera prst="orthographicFront">
              <a:rot lat="0" lon="10799991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DD041AA-6AD7-4214-A303-97ABCCC4CF7C}"/>
              </a:ext>
            </a:extLst>
          </p:cNvPr>
          <p:cNvSpPr/>
          <p:nvPr/>
        </p:nvSpPr>
        <p:spPr>
          <a:xfrm>
            <a:off x="-580008" y="292963"/>
            <a:ext cx="13352016" cy="1397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212FFF-3C56-459F-BB29-5966D0126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Vytlačení bezdomovců z vozidel MHD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53387-878F-42A1-A7A2-7938F2CAE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Bezdomovci a podobní lidé jezdí téměř vždy načerno.</a:t>
            </a:r>
          </a:p>
          <a:p>
            <a:r>
              <a:rPr lang="cs-CZ" dirty="0"/>
              <a:t>Obtěžují ostatní, platící cestující.</a:t>
            </a:r>
          </a:p>
          <a:p>
            <a:r>
              <a:rPr lang="cs-CZ" dirty="0"/>
              <a:t>Revizoři si jich většinou nevšímají, nebezpečí napadení, stejně pokutu nezaplatí.</a:t>
            </a:r>
          </a:p>
          <a:p>
            <a:r>
              <a:rPr lang="cs-CZ" dirty="0"/>
              <a:t>Někteří lidé si mohou říci, že když neplatí bezdomovci a revizoři si jich nevšímají, tak proč by měli platit oni.</a:t>
            </a:r>
          </a:p>
          <a:p>
            <a:r>
              <a:rPr lang="cs-CZ" dirty="0"/>
              <a:t>Částečným řešením by tedy mohla být spolupráce s Městskou policií hl. m. Prahy. Viz slide Tramvaje.</a:t>
            </a:r>
          </a:p>
          <a:p>
            <a:r>
              <a:rPr lang="cs-CZ" dirty="0"/>
              <a:t> Strážníci Městské policie mají patřičný výcvik. Takto by mohli pomoci městu.</a:t>
            </a:r>
          </a:p>
        </p:txBody>
      </p:sp>
      <p:pic>
        <p:nvPicPr>
          <p:cNvPr id="5" name="Picture 2" descr="VÃ½sledek obrÃ¡zku pro nejedeÅ¡ naÄerno?">
            <a:extLst>
              <a:ext uri="{FF2B5EF4-FFF2-40B4-BE49-F238E27FC236}">
                <a16:creationId xmlns:a16="http://schemas.microsoft.com/office/drawing/2014/main" id="{780B52CE-8E95-4724-9933-FE6C408E81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209" y="36512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2108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Ã½sledek obrÃ¡zku pro money icon white">
            <a:extLst>
              <a:ext uri="{FF2B5EF4-FFF2-40B4-BE49-F238E27FC236}">
                <a16:creationId xmlns:a16="http://schemas.microsoft.com/office/drawing/2014/main" id="{07A3A4B5-E2AD-4959-A67A-DF1ED44A5F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2476" y="4155212"/>
            <a:ext cx="247650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F56FE37-3989-4031-B048-1EEECC447B1C}"/>
              </a:ext>
            </a:extLst>
          </p:cNvPr>
          <p:cNvSpPr/>
          <p:nvPr/>
        </p:nvSpPr>
        <p:spPr>
          <a:xfrm>
            <a:off x="-603682" y="292963"/>
            <a:ext cx="13352016" cy="1397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3E6835-32F1-4A43-B6EA-DF70AA74E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Placení jízdného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05EB1-A8AF-4090-A3BB-6AC7A079D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625" y="2074200"/>
            <a:ext cx="10515600" cy="4351338"/>
          </a:xfrm>
        </p:spPr>
        <p:txBody>
          <a:bodyPr/>
          <a:lstStyle/>
          <a:p>
            <a:r>
              <a:rPr lang="cs-CZ" dirty="0"/>
              <a:t>Část černých pasažérů jízdné obvykle platí, ale někdy zapomenou, že jim skončila platnost kupónu.</a:t>
            </a:r>
          </a:p>
          <a:p>
            <a:r>
              <a:rPr lang="cs-CZ" dirty="0"/>
              <a:t>Přiřadit každé osobě variabilní symbol pro možnost trvalého příkazu, aby se peníze samy odečítaly a kupón se sám nahrával.</a:t>
            </a:r>
          </a:p>
          <a:p>
            <a:r>
              <a:rPr lang="cs-CZ" dirty="0"/>
              <a:t>Zamezení neúmyslné jízdě na černo.</a:t>
            </a:r>
          </a:p>
        </p:txBody>
      </p:sp>
      <p:pic>
        <p:nvPicPr>
          <p:cNvPr id="5" name="Picture 2" descr="VÃ½sledek obrÃ¡zku pro nejedeÅ¡ naÄerno?">
            <a:extLst>
              <a:ext uri="{FF2B5EF4-FFF2-40B4-BE49-F238E27FC236}">
                <a16:creationId xmlns:a16="http://schemas.microsoft.com/office/drawing/2014/main" id="{526F6E64-5F23-4CC3-8BDB-79BBE6C49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209" y="36512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435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Ã½sledek obrÃ¡zku pro dpp">
            <a:extLst>
              <a:ext uri="{FF2B5EF4-FFF2-40B4-BE49-F238E27FC236}">
                <a16:creationId xmlns:a16="http://schemas.microsoft.com/office/drawing/2014/main" id="{2B3B4B94-29CF-4EB8-998E-C8AACB5696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2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572"/>
          <a:stretch/>
        </p:blipFill>
        <p:spPr bwMode="auto">
          <a:xfrm>
            <a:off x="6754588" y="4460874"/>
            <a:ext cx="5767459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6C83BC6-44AA-417E-BF4D-78009545BBFB}"/>
              </a:ext>
            </a:extLst>
          </p:cNvPr>
          <p:cNvSpPr/>
          <p:nvPr/>
        </p:nvSpPr>
        <p:spPr>
          <a:xfrm>
            <a:off x="-603682" y="292963"/>
            <a:ext cx="13352016" cy="1397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4ADE98-C4EC-44D8-870A-C840DCB86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Pokuty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BF291-22BC-4682-8FF5-BCA7C2D7C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Odstrašující možností je částečné zvýšení pokut.</a:t>
            </a:r>
          </a:p>
          <a:p>
            <a:r>
              <a:rPr lang="cs-CZ" dirty="0"/>
              <a:t>Pokud si cestující zapomene Lítačku doma ponechat symbolických 50,- Kč.</a:t>
            </a:r>
          </a:p>
          <a:p>
            <a:r>
              <a:rPr lang="cs-CZ" dirty="0"/>
              <a:t>Pokud si do 7 dní od přistižení při černé jízdě zakoupíte roční kupón zůstává pokuta 400,- Kč.</a:t>
            </a:r>
          </a:p>
          <a:p>
            <a:r>
              <a:rPr lang="cs-CZ" dirty="0"/>
              <a:t>Při nezakoupení kupónu a zaplacení pokuty do 15 dní zvýšit pokutu na 1500,- Kč místo dosavadních 800,- Kč.</a:t>
            </a:r>
          </a:p>
          <a:p>
            <a:r>
              <a:rPr lang="cs-CZ" dirty="0"/>
              <a:t>Při překročení lhůty 15 dnů zdražení na min. 2500,- Kč místo dosavadních 1500,- Kč.</a:t>
            </a:r>
          </a:p>
        </p:txBody>
      </p:sp>
      <p:pic>
        <p:nvPicPr>
          <p:cNvPr id="5" name="Picture 2" descr="VÃ½sledek obrÃ¡zku pro nejedeÅ¡ naÄerno?">
            <a:extLst>
              <a:ext uri="{FF2B5EF4-FFF2-40B4-BE49-F238E27FC236}">
                <a16:creationId xmlns:a16="http://schemas.microsoft.com/office/drawing/2014/main" id="{F1256B00-0811-4FD2-AA5F-B6817F77F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209" y="36512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6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8E1D6F6-AC68-4840-85F9-A8268E5C4ADE}"/>
              </a:ext>
            </a:extLst>
          </p:cNvPr>
          <p:cNvSpPr txBox="1">
            <a:spLocks/>
          </p:cNvSpPr>
          <p:nvPr/>
        </p:nvSpPr>
        <p:spPr>
          <a:xfrm>
            <a:off x="309562" y="2499360"/>
            <a:ext cx="11572875" cy="1859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b="1" dirty="0">
                <a:latin typeface="Arial Nova" panose="020B0504020202020204" pitchFamily="34" charset="0"/>
                <a:cs typeface="Times New Roman" panose="02020603050405020304" pitchFamily="18" charset="0"/>
              </a:rPr>
              <a:t>Nějaký </a:t>
            </a:r>
            <a:r>
              <a:rPr lang="cs-CZ" b="1" dirty="0" err="1">
                <a:latin typeface="Arial Nova" panose="020B0504020202020204" pitchFamily="34" charset="0"/>
                <a:cs typeface="Times New Roman" panose="02020603050405020304" pitchFamily="18" charset="0"/>
              </a:rPr>
              <a:t>dotaaaaz</a:t>
            </a:r>
            <a:r>
              <a:rPr lang="cs-CZ" b="1" dirty="0">
                <a:latin typeface="Arial Nova" panose="020B0504020202020204" pitchFamily="34" charset="0"/>
                <a:cs typeface="Times New Roman" panose="02020603050405020304" pitchFamily="18" charset="0"/>
              </a:rPr>
              <a:t>?</a:t>
            </a:r>
          </a:p>
          <a:p>
            <a:pPr algn="ctr"/>
            <a:r>
              <a:rPr lang="cs-CZ" b="1" dirty="0">
                <a:latin typeface="Arial Nova" panose="020B0504020202020204" pitchFamily="34" charset="0"/>
                <a:cs typeface="Times New Roman" panose="02020603050405020304" pitchFamily="18" charset="0"/>
              </a:rPr>
              <a:t>Prostor pro diskuzi</a:t>
            </a:r>
          </a:p>
        </p:txBody>
      </p:sp>
    </p:spTree>
    <p:extLst>
      <p:ext uri="{BB962C8B-B14F-4D97-AF65-F5344CB8AC3E}">
        <p14:creationId xmlns:p14="http://schemas.microsoft.com/office/powerpoint/2010/main" val="408611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VÃ½sledek obrÃ¡zku pro nejedeÅ¡ naÄerno?">
            <a:extLst>
              <a:ext uri="{FF2B5EF4-FFF2-40B4-BE49-F238E27FC236}">
                <a16:creationId xmlns:a16="http://schemas.microsoft.com/office/drawing/2014/main" id="{5A8E34C4-E5DE-47E1-B45A-A790C15B10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05" y="938305"/>
            <a:ext cx="4981390" cy="4981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8955-2544-474A-B2C4-CB95791D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6" y="196449"/>
            <a:ext cx="11691891" cy="200521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>
                <a:latin typeface="Arial Nova" panose="020B0504020202020204" pitchFamily="34" charset="0"/>
                <a:cs typeface="Times New Roman" panose="02020603050405020304" pitchFamily="18" charset="0"/>
              </a:rPr>
              <a:t>Jak přesvědčit mladou generaci, že za službu se platí?</a:t>
            </a:r>
            <a:endParaRPr lang="cs-CZ" sz="4800" dirty="0">
              <a:latin typeface="Arial Nova" panose="020B05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07738-5A5B-483E-9284-43FFB147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6871"/>
            <a:ext cx="10515600" cy="1152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Vyšší odborná škola a Střední průmyslová škola dopravní, </a:t>
            </a:r>
            <a:br>
              <a:rPr lang="cs-CZ" dirty="0"/>
            </a:br>
            <a:r>
              <a:rPr lang="cs-CZ" dirty="0"/>
              <a:t>Masná 18, 110 00 Praha 1</a:t>
            </a:r>
          </a:p>
          <a:p>
            <a:pPr algn="ctr"/>
            <a:endParaRPr lang="cs-CZ" dirty="0"/>
          </a:p>
        </p:txBody>
      </p:sp>
      <p:pic>
        <p:nvPicPr>
          <p:cNvPr id="4" name="Picture 4" descr="VÃ½sledek obrÃ¡zku pro nejedeÅ¡ naÄerno?">
            <a:extLst>
              <a:ext uri="{FF2B5EF4-FFF2-40B4-BE49-F238E27FC236}">
                <a16:creationId xmlns:a16="http://schemas.microsoft.com/office/drawing/2014/main" id="{876A4DB7-1783-4E3E-B7FE-246743466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547" y="2122132"/>
            <a:ext cx="3132707" cy="313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0956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32A7A17-4DA8-482A-B20D-F73DD3A8FD03}"/>
              </a:ext>
            </a:extLst>
          </p:cNvPr>
          <p:cNvSpPr/>
          <p:nvPr/>
        </p:nvSpPr>
        <p:spPr>
          <a:xfrm>
            <a:off x="-506028" y="365125"/>
            <a:ext cx="13431915" cy="14243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4" name="Picture 6" descr="VÃ½sledek obrÃ¡zku pro mapa Är mÄsta">
            <a:extLst>
              <a:ext uri="{FF2B5EF4-FFF2-40B4-BE49-F238E27FC236}">
                <a16:creationId xmlns:a16="http://schemas.microsoft.com/office/drawing/2014/main" id="{032823BC-D614-4A2B-AA6E-615AED654C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292" y="1113326"/>
            <a:ext cx="9909562" cy="574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E72B91-3D64-4854-8291-1CCD9765B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882" y="523598"/>
            <a:ext cx="10111666" cy="1181100"/>
          </a:xfrm>
        </p:spPr>
        <p:txBody>
          <a:bodyPr>
            <a:no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Rozšíření kampaně „NEJEDEŠ NAČERNO“ v rámci Sdružení dopravních podniků v ČR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8E742-B156-41F0-B11C-CE4AA6494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237" y="2371757"/>
            <a:ext cx="10677525" cy="4351338"/>
          </a:xfrm>
        </p:spPr>
        <p:txBody>
          <a:bodyPr>
            <a:normAutofit/>
          </a:bodyPr>
          <a:lstStyle/>
          <a:p>
            <a:pPr algn="just"/>
            <a:r>
              <a:rPr lang="cs-CZ" sz="3200" dirty="0"/>
              <a:t>Mladí relativně dost cestují.</a:t>
            </a:r>
          </a:p>
          <a:p>
            <a:pPr algn="just"/>
            <a:r>
              <a:rPr lang="cs-CZ" sz="3200" dirty="0"/>
              <a:t>Pokud člověk jezdí načerno mimo Prahu, bude i v ní.</a:t>
            </a:r>
          </a:p>
          <a:p>
            <a:pPr algn="just"/>
            <a:r>
              <a:rPr lang="cs-CZ" sz="3200" dirty="0"/>
              <a:t>Ve Sdružení je dost podniků i z jiných měst.</a:t>
            </a:r>
          </a:p>
          <a:p>
            <a:pPr algn="just"/>
            <a:r>
              <a:rPr lang="cs-CZ" sz="3200" dirty="0"/>
              <a:t>I v jejich zájmu je, aby cestující za jízdu v MHD platili. </a:t>
            </a:r>
          </a:p>
        </p:txBody>
      </p:sp>
      <p:pic>
        <p:nvPicPr>
          <p:cNvPr id="8" name="Picture 2" descr="VÃ½sledek obrÃ¡zku pro nejedeÅ¡ naÄerno?">
            <a:extLst>
              <a:ext uri="{FF2B5EF4-FFF2-40B4-BE49-F238E27FC236}">
                <a16:creationId xmlns:a16="http://schemas.microsoft.com/office/drawing/2014/main" id="{71FECF45-644E-4719-84BE-BA74DC62BB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475" y="414522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3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Ã½sledek obrÃ¡zku pro youtube logo">
            <a:extLst>
              <a:ext uri="{FF2B5EF4-FFF2-40B4-BE49-F238E27FC236}">
                <a16:creationId xmlns:a16="http://schemas.microsoft.com/office/drawing/2014/main" id="{BC157EC5-576B-474E-A12A-18A281544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480" y="1839658"/>
            <a:ext cx="10377997" cy="6457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B5D7F51-5C64-4D1D-8F98-7890EC84E5E6}"/>
              </a:ext>
            </a:extLst>
          </p:cNvPr>
          <p:cNvSpPr/>
          <p:nvPr/>
        </p:nvSpPr>
        <p:spPr>
          <a:xfrm>
            <a:off x="-506028" y="365125"/>
            <a:ext cx="13431915" cy="14243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C14727-7C97-41FA-BB64-B6CF438C6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705" y="414522"/>
            <a:ext cx="10515600" cy="1325563"/>
          </a:xfrm>
        </p:spPr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Spolupráce s youtubery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89223-39D5-4401-8145-4F0345668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56" y="2381435"/>
            <a:ext cx="10515600" cy="3771114"/>
          </a:xfrm>
        </p:spPr>
        <p:txBody>
          <a:bodyPr>
            <a:normAutofit/>
          </a:bodyPr>
          <a:lstStyle/>
          <a:p>
            <a:r>
              <a:rPr lang="cs-CZ" sz="3200" dirty="0"/>
              <a:t>Oslovit některé youtubery, zda by se nezapojili do kampaně „Nejedeš načerno“.</a:t>
            </a:r>
          </a:p>
          <a:p>
            <a:r>
              <a:rPr lang="cs-CZ" sz="3200" dirty="0"/>
              <a:t>Youtubery sledují často i malé děti.</a:t>
            </a:r>
          </a:p>
          <a:p>
            <a:r>
              <a:rPr lang="cs-CZ" sz="3200" dirty="0"/>
              <a:t>Poučné video by mohlo právě je vychovat k řádnému placení jízdného.</a:t>
            </a:r>
          </a:p>
        </p:txBody>
      </p:sp>
      <p:pic>
        <p:nvPicPr>
          <p:cNvPr id="5" name="Picture 2" descr="VÃ½sledek obrÃ¡zku pro nejedeÅ¡ naÄerno?">
            <a:extLst>
              <a:ext uri="{FF2B5EF4-FFF2-40B4-BE49-F238E27FC236}">
                <a16:creationId xmlns:a16="http://schemas.microsoft.com/office/drawing/2014/main" id="{33704861-1E2B-479E-A88C-D60161F7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475" y="414522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680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3FE794-BF32-4DE4-B6E7-ED32ED581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620"/>
            <a:ext cx="10515600" cy="4033838"/>
          </a:xfrm>
        </p:spPr>
        <p:txBody>
          <a:bodyPr>
            <a:normAutofit/>
          </a:bodyPr>
          <a:lstStyle/>
          <a:p>
            <a:r>
              <a:rPr lang="cs-CZ" sz="3200" dirty="0"/>
              <a:t>Zařazení kampaně mezi úvodní reklamy před promítáními, koncerty apod.</a:t>
            </a:r>
          </a:p>
          <a:p>
            <a:r>
              <a:rPr lang="cs-CZ" sz="3200" dirty="0"/>
              <a:t>Filmová a divadelní představení navštěvuje hodně mladých lidí.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80C5C8-F120-4519-A6BD-931BFF1C168F}"/>
              </a:ext>
            </a:extLst>
          </p:cNvPr>
          <p:cNvSpPr/>
          <p:nvPr/>
        </p:nvSpPr>
        <p:spPr>
          <a:xfrm>
            <a:off x="-506028" y="365125"/>
            <a:ext cx="13431915" cy="142435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5" name="Picture 2" descr="VÃ½sledek obrÃ¡zku pro nejedeÅ¡ naÄerno?">
            <a:extLst>
              <a:ext uri="{FF2B5EF4-FFF2-40B4-BE49-F238E27FC236}">
                <a16:creationId xmlns:a16="http://schemas.microsoft.com/office/drawing/2014/main" id="{09E5D314-A3FF-43A9-B14F-F026F1BED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475" y="414522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A22D0A4-220E-4BBF-83F6-3BD0AF3BE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Propagace na představeních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2050" name="Picture 2" descr="VÃ½sledek obrÃ¡zku pro cinema icon white">
            <a:extLst>
              <a:ext uri="{FF2B5EF4-FFF2-40B4-BE49-F238E27FC236}">
                <a16:creationId xmlns:a16="http://schemas.microsoft.com/office/drawing/2014/main" id="{DE649275-676E-4D7F-B80F-A6C3A03EB7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7175" y="3289369"/>
            <a:ext cx="3644831" cy="3644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57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548376-5C20-4385-B1DE-BC3D1F389F26}"/>
              </a:ext>
            </a:extLst>
          </p:cNvPr>
          <p:cNvSpPr/>
          <p:nvPr/>
        </p:nvSpPr>
        <p:spPr>
          <a:xfrm>
            <a:off x="-594804" y="355107"/>
            <a:ext cx="13840287" cy="145593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098" name="Picture 2" descr="VÃ½sledek obrÃ¡zku pro music note white">
            <a:extLst>
              <a:ext uri="{FF2B5EF4-FFF2-40B4-BE49-F238E27FC236}">
                <a16:creationId xmlns:a16="http://schemas.microsoft.com/office/drawing/2014/main" id="{5C635CA3-716B-4FF4-83B5-90CEA8578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8444" y="4855918"/>
            <a:ext cx="7005406" cy="2148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E181156-0A72-4315-8653-55DA48CCC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03" y="414461"/>
            <a:ext cx="8323555" cy="132556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Složení chytlavé písně na téma „NEJEDEŠ NAČERNO“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E7C6D-EBD8-4880-9316-6886C86D60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56" y="2299651"/>
            <a:ext cx="10515600" cy="4351338"/>
          </a:xfrm>
        </p:spPr>
        <p:txBody>
          <a:bodyPr/>
          <a:lstStyle/>
          <a:p>
            <a:r>
              <a:rPr lang="cs-CZ" sz="3200" dirty="0"/>
              <a:t>Složit ve spolupráci s některým interpretem tematickou píseň. </a:t>
            </a:r>
          </a:p>
          <a:p>
            <a:r>
              <a:rPr lang="cs-CZ" sz="3200" dirty="0"/>
              <a:t>Při uchycení by se vysílala v rádiích.</a:t>
            </a:r>
          </a:p>
          <a:p>
            <a:r>
              <a:rPr lang="cs-CZ" sz="3200" dirty="0"/>
              <a:t>Některá poslouchají převážně mladí lidé.</a:t>
            </a:r>
          </a:p>
          <a:p>
            <a:r>
              <a:rPr lang="cs-CZ" sz="3200" dirty="0"/>
              <a:t>Kdyby se vysílala tam, mohlo by je to motivovat.</a:t>
            </a:r>
          </a:p>
          <a:p>
            <a:endParaRPr lang="cs-CZ" dirty="0"/>
          </a:p>
        </p:txBody>
      </p:sp>
      <p:pic>
        <p:nvPicPr>
          <p:cNvPr id="5" name="Picture 2" descr="VÃ½sledek obrÃ¡zku pro nejedeÅ¡ naÄerno?">
            <a:extLst>
              <a:ext uri="{FF2B5EF4-FFF2-40B4-BE49-F238E27FC236}">
                <a16:creationId xmlns:a16="http://schemas.microsoft.com/office/drawing/2014/main" id="{0CB70055-AAA1-4659-BD18-70BD6E39E0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3475" y="414522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90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F8955-2544-474A-B2C4-CB95791D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6" y="196449"/>
            <a:ext cx="11691891" cy="2005213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>
                <a:latin typeface="Arial Nova" panose="020B0504020202020204" pitchFamily="34" charset="0"/>
              </a:rPr>
              <a:t>Jak efektivně snížit počet cestujících bez platného jízdního dokladu v Praze?</a:t>
            </a:r>
            <a:endParaRPr lang="cs-CZ" sz="4800" dirty="0">
              <a:latin typeface="Arial Nova" panose="020B05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607738-5A5B-483E-9284-43FFB1476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16871"/>
            <a:ext cx="10515600" cy="1152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Vyšší odborná škola a Střední průmyslová škola dopravní, </a:t>
            </a:r>
            <a:br>
              <a:rPr lang="cs-CZ" dirty="0"/>
            </a:br>
            <a:r>
              <a:rPr lang="cs-CZ" dirty="0"/>
              <a:t>Masná 18, 110 00 Praha 1</a:t>
            </a:r>
          </a:p>
          <a:p>
            <a:pPr algn="ctr"/>
            <a:endParaRPr lang="cs-CZ" dirty="0"/>
          </a:p>
        </p:txBody>
      </p:sp>
      <p:pic>
        <p:nvPicPr>
          <p:cNvPr id="4" name="Picture 4" descr="VÃ½sledek obrÃ¡zku pro nejedeÅ¡ naÄerno?">
            <a:extLst>
              <a:ext uri="{FF2B5EF4-FFF2-40B4-BE49-F238E27FC236}">
                <a16:creationId xmlns:a16="http://schemas.microsoft.com/office/drawing/2014/main" id="{876A4DB7-1783-4E3E-B7FE-2467434661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547" y="2122132"/>
            <a:ext cx="3132707" cy="313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659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1550304-211A-457B-8F17-CABA92178447}"/>
              </a:ext>
            </a:extLst>
          </p:cNvPr>
          <p:cNvSpPr/>
          <p:nvPr/>
        </p:nvSpPr>
        <p:spPr>
          <a:xfrm>
            <a:off x="-603682" y="292963"/>
            <a:ext cx="13352016" cy="1397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20ABC-2E53-48FB-B449-1E71CA655D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6033"/>
            <a:ext cx="10515600" cy="4037445"/>
          </a:xfrm>
        </p:spPr>
        <p:txBody>
          <a:bodyPr>
            <a:normAutofit/>
          </a:bodyPr>
          <a:lstStyle/>
          <a:p>
            <a:r>
              <a:rPr lang="cs-CZ" sz="3200" dirty="0"/>
              <a:t>V tramvajích bývají hlášena různá upozornění a poučky.</a:t>
            </a:r>
          </a:p>
          <a:p>
            <a:r>
              <a:rPr lang="cs-CZ" sz="3200" dirty="0"/>
              <a:t>Stejným způsobem by se dalo hlásit o kampani.</a:t>
            </a:r>
          </a:p>
          <a:p>
            <a:r>
              <a:rPr lang="cs-CZ" sz="3200" dirty="0"/>
              <a:t>Informování cestujících přímo na místě.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514D4D-C82E-4653-B7FE-994B19B30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1"/>
                </a:solidFill>
              </a:rPr>
              <a:t>Hlášení ve veřejné dopravě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1026" name="Picture 2" descr="VÃ½sledek obrÃ¡zku pro reproductor icon white">
            <a:extLst>
              <a:ext uri="{FF2B5EF4-FFF2-40B4-BE49-F238E27FC236}">
                <a16:creationId xmlns:a16="http://schemas.microsoft.com/office/drawing/2014/main" id="{7F50367B-B804-4C92-B364-1646DC900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1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6355" y="3006800"/>
            <a:ext cx="4037445" cy="40374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VÃ½sledek obrÃ¡zku pro nejedeÅ¡ naÄerno?">
            <a:extLst>
              <a:ext uri="{FF2B5EF4-FFF2-40B4-BE49-F238E27FC236}">
                <a16:creationId xmlns:a16="http://schemas.microsoft.com/office/drawing/2014/main" id="{06153EBA-6648-4A34-8FAD-F80D4777C9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209" y="36512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621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489B473-E505-41CB-937E-FB6EF37D6033}"/>
              </a:ext>
            </a:extLst>
          </p:cNvPr>
          <p:cNvSpPr/>
          <p:nvPr/>
        </p:nvSpPr>
        <p:spPr>
          <a:xfrm>
            <a:off x="-603682" y="292963"/>
            <a:ext cx="13352016" cy="139772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5122" name="Picture 2" descr="VÃ½sledek obrÃ¡zku pro moon">
            <a:extLst>
              <a:ext uri="{FF2B5EF4-FFF2-40B4-BE49-F238E27FC236}">
                <a16:creationId xmlns:a16="http://schemas.microsoft.com/office/drawing/2014/main" id="{3DD195F8-78B0-4BD1-B942-A67B07C0A0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663114">
            <a:off x="8602462" y="3473574"/>
            <a:ext cx="3390530" cy="3390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139EB-398F-4D35-9335-8DCD64BFD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381" y="1997476"/>
            <a:ext cx="10515600" cy="4099588"/>
          </a:xfrm>
        </p:spPr>
        <p:txBody>
          <a:bodyPr>
            <a:noAutofit/>
          </a:bodyPr>
          <a:lstStyle/>
          <a:p>
            <a:r>
              <a:rPr lang="cs-CZ" dirty="0"/>
              <a:t>„Pochybné existence“.</a:t>
            </a:r>
          </a:p>
          <a:p>
            <a:r>
              <a:rPr lang="cs-CZ" dirty="0"/>
              <a:t>Nikdy si nekoupí jízdenku a odstrašují ostatní lidi od noční dopravy.</a:t>
            </a:r>
          </a:p>
          <a:p>
            <a:r>
              <a:rPr lang="cs-CZ" dirty="0"/>
              <a:t>V denním provozu by se zdržoval provoz, v noci není taková přepravní poptávka.</a:t>
            </a:r>
          </a:p>
          <a:p>
            <a:r>
              <a:rPr lang="cs-CZ" dirty="0"/>
              <a:t>Řidič autobusu by zkontroloval platnost jízdního dokladu (jako u příměstských linek).</a:t>
            </a:r>
          </a:p>
          <a:p>
            <a:r>
              <a:rPr lang="cs-CZ" dirty="0"/>
              <a:t>Zvýšení bezpečnosti noční dopravy.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Fyzický konflikt řidiče s nastupující osobou. </a:t>
            </a:r>
          </a:p>
          <a:p>
            <a:r>
              <a:rPr lang="cs-CZ" dirty="0"/>
              <a:t>Kurz sebeobrany.</a:t>
            </a:r>
          </a:p>
        </p:txBody>
      </p:sp>
      <p:pic>
        <p:nvPicPr>
          <p:cNvPr id="9" name="Picture 2" descr="VÃ½sledek obrÃ¡zku pro nejedeÅ¡ naÄerno?">
            <a:extLst>
              <a:ext uri="{FF2B5EF4-FFF2-40B4-BE49-F238E27FC236}">
                <a16:creationId xmlns:a16="http://schemas.microsoft.com/office/drawing/2014/main" id="{A53C4C6B-F0E6-4187-B137-8F8961943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0209" y="365125"/>
            <a:ext cx="1325563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D15E85BC-A36C-42B7-A984-F0580B0B9E64}"/>
              </a:ext>
            </a:extLst>
          </p:cNvPr>
          <p:cNvSpPr txBox="1">
            <a:spLocks/>
          </p:cNvSpPr>
          <p:nvPr/>
        </p:nvSpPr>
        <p:spPr>
          <a:xfrm>
            <a:off x="100584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bg1"/>
                </a:solidFill>
              </a:rPr>
              <a:t>Noční doprava - autobusy</a:t>
            </a:r>
          </a:p>
        </p:txBody>
      </p:sp>
    </p:spTree>
    <p:extLst>
      <p:ext uri="{BB962C8B-B14F-4D97-AF65-F5344CB8AC3E}">
        <p14:creationId xmlns:p14="http://schemas.microsoft.com/office/powerpoint/2010/main" val="203186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472</Words>
  <Application>Microsoft Office PowerPoint</Application>
  <PresentationFormat>Širokoúhlá obrazovka</PresentationFormat>
  <Paragraphs>65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3" baseType="lpstr">
      <vt:lpstr>Arial</vt:lpstr>
      <vt:lpstr>Arial Nova</vt:lpstr>
      <vt:lpstr>Calibri</vt:lpstr>
      <vt:lpstr>Calibri Light</vt:lpstr>
      <vt:lpstr>Times New Roman</vt:lpstr>
      <vt:lpstr>Wingdings</vt:lpstr>
      <vt:lpstr>Office Theme</vt:lpstr>
      <vt:lpstr>NEJEDEŠ NAČERNO?</vt:lpstr>
      <vt:lpstr>Jak přesvědčit mladou generaci, že za službu se platí?</vt:lpstr>
      <vt:lpstr>Rozšíření kampaně „NEJEDEŠ NAČERNO“ v rámci Sdružení dopravních podniků v ČR</vt:lpstr>
      <vt:lpstr>Spolupráce s youtubery</vt:lpstr>
      <vt:lpstr>Propagace na představeních</vt:lpstr>
      <vt:lpstr>Složení chytlavé písně na téma „NEJEDEŠ NAČERNO“</vt:lpstr>
      <vt:lpstr>Jak efektivně snížit počet cestujících bez platného jízdního dokladu v Praze?</vt:lpstr>
      <vt:lpstr>Hlášení ve veřejné dopravě</vt:lpstr>
      <vt:lpstr>Prezentace aplikace PowerPoint</vt:lpstr>
      <vt:lpstr>Noční doprava - tramvaje</vt:lpstr>
      <vt:lpstr>Nová jízdenka</vt:lpstr>
      <vt:lpstr>Vytlačení bezdomovců z vozidel MHD</vt:lpstr>
      <vt:lpstr>Placení jízdného</vt:lpstr>
      <vt:lpstr>Pokuty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přesvědčit mladou generaci, že za službu se platí?</dc:title>
  <dc:creator>Ondra Šimák</dc:creator>
  <cp:lastModifiedBy>Zíka Karel</cp:lastModifiedBy>
  <cp:revision>54</cp:revision>
  <dcterms:created xsi:type="dcterms:W3CDTF">2018-12-02T09:10:38Z</dcterms:created>
  <dcterms:modified xsi:type="dcterms:W3CDTF">2018-12-05T10:20:59Z</dcterms:modified>
</cp:coreProperties>
</file>